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Be Vietnam" charset="1" panose="00000500000000000000"/>
      <p:regular r:id="rId19"/>
    </p:embeddedFont>
    <p:embeddedFont>
      <p:font typeface="Be Vietnam Ultra-Bold" charset="1" panose="00000900000000000000"/>
      <p:regular r:id="rId20"/>
    </p:embeddedFont>
    <p:embeddedFont>
      <p:font typeface="Quicksand Medium" charset="1" panose="00000600000000000000"/>
      <p:regular r:id="rId21"/>
    </p:embeddedFont>
    <p:embeddedFont>
      <p:font typeface="Arimo Bold" charset="1" panose="020B0704020202020204"/>
      <p:regular r:id="rId22"/>
    </p:embeddedFont>
    <p:embeddedFont>
      <p:font typeface="Montserrat" charset="1" panose="00000500000000000000"/>
      <p:regular r:id="rId23"/>
    </p:embeddedFont>
    <p:embeddedFont>
      <p:font typeface="Montserrat Medium" charset="1" panose="00000600000000000000"/>
      <p:regular r:id="rId24"/>
    </p:embeddedFont>
    <p:embeddedFont>
      <p:font typeface="Quicksand" charset="1" panose="00000500000000000000"/>
      <p:regular r:id="rId25"/>
    </p:embeddedFont>
    <p:embeddedFont>
      <p:font typeface="Quicksand Bold" charset="1" panose="000008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842659" y="1068800"/>
            <a:ext cx="6226141" cy="8149399"/>
          </a:xfrm>
          <a:custGeom>
            <a:avLst/>
            <a:gdLst/>
            <a:ahLst/>
            <a:cxnLst/>
            <a:rect r="r" b="b" t="t" l="l"/>
            <a:pathLst>
              <a:path h="8149399" w="6226141">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2380203"/>
            <a:ext cx="10868858" cy="1340251"/>
          </a:xfrm>
          <a:prstGeom prst="rect">
            <a:avLst/>
          </a:prstGeom>
        </p:spPr>
        <p:txBody>
          <a:bodyPr anchor="t" rtlCol="false" tIns="0" lIns="0" bIns="0" rIns="0">
            <a:spAutoFit/>
          </a:bodyPr>
          <a:lstStyle/>
          <a:p>
            <a:pPr algn="l" marL="0" indent="0" lvl="0">
              <a:lnSpc>
                <a:spcPts val="10015"/>
              </a:lnSpc>
            </a:pPr>
            <a:r>
              <a:rPr lang="en-US" sz="10015" spc="-420">
                <a:solidFill>
                  <a:srgbClr val="3139A8"/>
                </a:solidFill>
                <a:latin typeface="Be Vietnam"/>
              </a:rPr>
              <a:t>ĐỒ ÁN TỐT NGHIỆP</a:t>
            </a:r>
          </a:p>
        </p:txBody>
      </p:sp>
      <p:sp>
        <p:nvSpPr>
          <p:cNvPr name="TextBox 10" id="10"/>
          <p:cNvSpPr txBox="true"/>
          <p:nvPr/>
        </p:nvSpPr>
        <p:spPr>
          <a:xfrm rot="0">
            <a:off x="1219200" y="6522980"/>
            <a:ext cx="9623459" cy="1233502"/>
          </a:xfrm>
          <a:prstGeom prst="rect">
            <a:avLst/>
          </a:prstGeom>
        </p:spPr>
        <p:txBody>
          <a:bodyPr anchor="t" rtlCol="false" tIns="0" lIns="0" bIns="0" rIns="0">
            <a:spAutoFit/>
          </a:bodyPr>
          <a:lstStyle/>
          <a:p>
            <a:pPr algn="l" marL="0" indent="0" lvl="0">
              <a:lnSpc>
                <a:spcPts val="4827"/>
              </a:lnSpc>
            </a:pPr>
            <a:r>
              <a:rPr lang="en-US" sz="4554" spc="-191">
                <a:solidFill>
                  <a:srgbClr val="3139A8"/>
                </a:solidFill>
                <a:latin typeface="Be Vietnam"/>
              </a:rPr>
              <a:t>XÂY DỰNG WEBSITE BÁN HOA QUẢ BẰNG REACT, NODEJS VÀ MONGODB</a:t>
            </a:r>
          </a:p>
        </p:txBody>
      </p:sp>
      <p:sp>
        <p:nvSpPr>
          <p:cNvPr name="TextBox 11" id="11"/>
          <p:cNvSpPr txBox="true"/>
          <p:nvPr/>
        </p:nvSpPr>
        <p:spPr>
          <a:xfrm rot="0">
            <a:off x="1219200" y="952536"/>
            <a:ext cx="8602534" cy="430494"/>
          </a:xfrm>
          <a:prstGeom prst="rect">
            <a:avLst/>
          </a:prstGeom>
        </p:spPr>
        <p:txBody>
          <a:bodyPr anchor="t" rtlCol="false" tIns="0" lIns="0" bIns="0" rIns="0">
            <a:spAutoFit/>
          </a:bodyPr>
          <a:lstStyle/>
          <a:p>
            <a:pPr algn="l" marL="0" indent="0" lvl="0">
              <a:lnSpc>
                <a:spcPts val="3360"/>
              </a:lnSpc>
              <a:spcBef>
                <a:spcPct val="0"/>
              </a:spcBef>
            </a:pPr>
            <a:r>
              <a:rPr lang="en-US" sz="3000" spc="-126">
                <a:solidFill>
                  <a:srgbClr val="090147"/>
                </a:solidFill>
                <a:latin typeface="Be Vietnam"/>
              </a:rPr>
              <a:t>TRƯỜNG ĐẠI HỌC CÔNG NGHIỆP HÀ NỘI</a:t>
            </a:r>
          </a:p>
        </p:txBody>
      </p:sp>
      <p:sp>
        <p:nvSpPr>
          <p:cNvPr name="TextBox 12" id="12"/>
          <p:cNvSpPr txBox="true"/>
          <p:nvPr/>
        </p:nvSpPr>
        <p:spPr>
          <a:xfrm rot="0">
            <a:off x="1219200" y="3872855"/>
            <a:ext cx="9623459" cy="723851"/>
          </a:xfrm>
          <a:prstGeom prst="rect">
            <a:avLst/>
          </a:prstGeom>
        </p:spPr>
        <p:txBody>
          <a:bodyPr anchor="t" rtlCol="false" tIns="0" lIns="0" bIns="0" rIns="0">
            <a:spAutoFit/>
          </a:bodyPr>
          <a:lstStyle/>
          <a:p>
            <a:pPr algn="l" marL="0" indent="0" lvl="0">
              <a:lnSpc>
                <a:spcPts val="5675"/>
              </a:lnSpc>
            </a:pPr>
            <a:r>
              <a:rPr lang="en-US" sz="5354" spc="-224">
                <a:solidFill>
                  <a:srgbClr val="3139A8"/>
                </a:solidFill>
                <a:latin typeface="Be Vietnam"/>
              </a:rPr>
              <a:t>KHOA CÔNG NGHỆ THÔNG TIN</a:t>
            </a:r>
          </a:p>
        </p:txBody>
      </p:sp>
      <p:sp>
        <p:nvSpPr>
          <p:cNvPr name="TextBox 13" id="13"/>
          <p:cNvSpPr txBox="true"/>
          <p:nvPr/>
        </p:nvSpPr>
        <p:spPr>
          <a:xfrm rot="0">
            <a:off x="1219200" y="9830929"/>
            <a:ext cx="14203066" cy="361503"/>
          </a:xfrm>
          <a:prstGeom prst="rect">
            <a:avLst/>
          </a:prstGeom>
        </p:spPr>
        <p:txBody>
          <a:bodyPr anchor="t" rtlCol="false" tIns="0" lIns="0" bIns="0" rIns="0">
            <a:spAutoFit/>
          </a:bodyPr>
          <a:lstStyle/>
          <a:p>
            <a:pPr algn="l" marL="0" indent="0" lvl="0">
              <a:lnSpc>
                <a:spcPts val="2813"/>
              </a:lnSpc>
            </a:pPr>
            <a:r>
              <a:rPr lang="en-US" sz="2654" spc="-111">
                <a:solidFill>
                  <a:srgbClr val="FFFFFF"/>
                </a:solidFill>
                <a:latin typeface="Be Vietnam"/>
              </a:rPr>
              <a:t>SINH VIÊN: NGUYỄN VĂN ANH                          GIÁO VIÊN HƯỚNG DẪN: ĐẶNG TRỌNG HỢP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477201" y="1121159"/>
            <a:ext cx="6042413" cy="8044682"/>
            <a:chOff x="0" y="0"/>
            <a:chExt cx="3663950" cy="4878070"/>
          </a:xfrm>
        </p:grpSpPr>
        <p:sp>
          <p:nvSpPr>
            <p:cNvPr name="Freeform 3" id="3"/>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68863" t="0" r="-68863" b="0"/>
              </a:stretch>
            </a:blipFill>
          </p:spPr>
        </p:sp>
        <p:sp>
          <p:nvSpPr>
            <p:cNvPr name="Freeform 4" id="4"/>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name="TextBox 5" id="5"/>
          <p:cNvSpPr txBox="true"/>
          <p:nvPr/>
        </p:nvSpPr>
        <p:spPr>
          <a:xfrm rot="0">
            <a:off x="8873365" y="3861092"/>
            <a:ext cx="8385935" cy="1024836"/>
          </a:xfrm>
          <a:prstGeom prst="rect">
            <a:avLst/>
          </a:prstGeom>
        </p:spPr>
        <p:txBody>
          <a:bodyPr anchor="t" rtlCol="false" tIns="0" lIns="0" bIns="0" rIns="0">
            <a:spAutoFit/>
          </a:bodyPr>
          <a:lstStyle/>
          <a:p>
            <a:pPr algn="l" marL="0" indent="0" lvl="0">
              <a:lnSpc>
                <a:spcPts val="7979"/>
              </a:lnSpc>
            </a:pPr>
            <a:r>
              <a:rPr lang="en-US" sz="6999" spc="-293">
                <a:solidFill>
                  <a:srgbClr val="FFFFFF"/>
                </a:solidFill>
                <a:latin typeface="Be Vietnam Ultra-Bold"/>
              </a:rPr>
              <a:t>KẾT QUẢ ĐẠT ĐƯỢC</a:t>
            </a:r>
          </a:p>
        </p:txBody>
      </p:sp>
      <p:sp>
        <p:nvSpPr>
          <p:cNvPr name="TextBox 6" id="6"/>
          <p:cNvSpPr txBox="true"/>
          <p:nvPr/>
        </p:nvSpPr>
        <p:spPr>
          <a:xfrm rot="0">
            <a:off x="8873365" y="5227717"/>
            <a:ext cx="7570711" cy="2026559"/>
          </a:xfrm>
          <a:prstGeom prst="rect">
            <a:avLst/>
          </a:prstGeom>
        </p:spPr>
        <p:txBody>
          <a:bodyPr anchor="t" rtlCol="false" tIns="0" lIns="0" bIns="0" rIns="0">
            <a:spAutoFit/>
          </a:bodyPr>
          <a:lstStyle/>
          <a:p>
            <a:pPr algn="just" marL="431799" indent="-215899" lvl="1">
              <a:lnSpc>
                <a:spcPts val="3239"/>
              </a:lnSpc>
              <a:buFont typeface="Arial"/>
              <a:buChar char="•"/>
            </a:pPr>
            <a:r>
              <a:rPr lang="en-US" sz="1999">
                <a:solidFill>
                  <a:srgbClr val="FFFFFF"/>
                </a:solidFill>
                <a:latin typeface="Quicksand"/>
              </a:rPr>
              <a:t>Hiểu được quá trình thiết kế một website thực tế đi từ bước cơ bản.</a:t>
            </a:r>
          </a:p>
          <a:p>
            <a:pPr algn="just" marL="431799" indent="-215899" lvl="1">
              <a:lnSpc>
                <a:spcPts val="3239"/>
              </a:lnSpc>
              <a:buFont typeface="Arial"/>
              <a:buChar char="•"/>
            </a:pPr>
            <a:r>
              <a:rPr lang="en-US" sz="1999">
                <a:solidFill>
                  <a:srgbClr val="FFFFFF"/>
                </a:solidFill>
                <a:latin typeface="Quicksand"/>
              </a:rPr>
              <a:t>Xây dựng thành công website đáp ứng nhu cầu bán hàng và quảng bá thương hiệu cho cửa hàng bán hoa quả.</a:t>
            </a:r>
          </a:p>
          <a:p>
            <a:pPr algn="just" marL="431799" indent="-215899" lvl="1">
              <a:lnSpc>
                <a:spcPts val="3239"/>
              </a:lnSpc>
              <a:buFont typeface="Arial"/>
              <a:buChar char="•"/>
            </a:pPr>
            <a:r>
              <a:rPr lang="en-US" sz="1999">
                <a:solidFill>
                  <a:srgbClr val="FFFFFF"/>
                </a:solidFill>
                <a:latin typeface="Quicksand"/>
              </a:rPr>
              <a:t>Giao diện thân thiện, dễ sử dụng với khách hàng.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953389" y="2743626"/>
            <a:ext cx="7676512" cy="3200207"/>
            <a:chOff x="0" y="0"/>
            <a:chExt cx="1949708" cy="812800"/>
          </a:xfrm>
        </p:grpSpPr>
        <p:sp>
          <p:nvSpPr>
            <p:cNvPr name="Freeform 3" id="3"/>
            <p:cNvSpPr/>
            <p:nvPr/>
          </p:nvSpPr>
          <p:spPr>
            <a:xfrm flipH="false" flipV="false" rot="0">
              <a:off x="0" y="0"/>
              <a:ext cx="1949708" cy="812800"/>
            </a:xfrm>
            <a:custGeom>
              <a:avLst/>
              <a:gdLst/>
              <a:ahLst/>
              <a:cxnLst/>
              <a:rect r="r" b="b" t="t" l="l"/>
              <a:pathLst>
                <a:path h="812800" w="1949708">
                  <a:moveTo>
                    <a:pt x="0" y="0"/>
                  </a:moveTo>
                  <a:lnTo>
                    <a:pt x="1949708" y="0"/>
                  </a:lnTo>
                  <a:lnTo>
                    <a:pt x="1949708" y="812800"/>
                  </a:lnTo>
                  <a:lnTo>
                    <a:pt x="0" y="812800"/>
                  </a:lnTo>
                  <a:close/>
                </a:path>
              </a:pathLst>
            </a:custGeom>
            <a:blipFill>
              <a:blip r:embed="rId2"/>
              <a:stretch>
                <a:fillRect l="-4628" t="0" r="-4628" b="0"/>
              </a:stretch>
            </a:blipFill>
          </p:spPr>
        </p:sp>
      </p:grpSp>
      <p:grpSp>
        <p:nvGrpSpPr>
          <p:cNvPr name="Group 4" id="4"/>
          <p:cNvGrpSpPr/>
          <p:nvPr/>
        </p:nvGrpSpPr>
        <p:grpSpPr>
          <a:xfrm rot="0">
            <a:off x="1953389" y="6058093"/>
            <a:ext cx="7676512" cy="3200207"/>
            <a:chOff x="0" y="0"/>
            <a:chExt cx="1949708" cy="812800"/>
          </a:xfrm>
        </p:grpSpPr>
        <p:sp>
          <p:nvSpPr>
            <p:cNvPr name="Freeform 5" id="5"/>
            <p:cNvSpPr/>
            <p:nvPr/>
          </p:nvSpPr>
          <p:spPr>
            <a:xfrm flipH="false" flipV="false" rot="0">
              <a:off x="0" y="0"/>
              <a:ext cx="1949708" cy="812800"/>
            </a:xfrm>
            <a:custGeom>
              <a:avLst/>
              <a:gdLst/>
              <a:ahLst/>
              <a:cxnLst/>
              <a:rect r="r" b="b" t="t" l="l"/>
              <a:pathLst>
                <a:path h="812800" w="1949708">
                  <a:moveTo>
                    <a:pt x="0" y="0"/>
                  </a:moveTo>
                  <a:lnTo>
                    <a:pt x="1949708" y="0"/>
                  </a:lnTo>
                  <a:lnTo>
                    <a:pt x="1949708" y="812800"/>
                  </a:lnTo>
                  <a:lnTo>
                    <a:pt x="0" y="812800"/>
                  </a:lnTo>
                  <a:close/>
                </a:path>
              </a:pathLst>
            </a:custGeom>
            <a:blipFill>
              <a:blip r:embed="rId3"/>
              <a:stretch>
                <a:fillRect l="0" t="-3087" r="0" b="-3087"/>
              </a:stretch>
            </a:blipFill>
          </p:spPr>
        </p:sp>
      </p:grpSp>
      <p:grpSp>
        <p:nvGrpSpPr>
          <p:cNvPr name="Group 6" id="6"/>
          <p:cNvGrpSpPr/>
          <p:nvPr/>
        </p:nvGrpSpPr>
        <p:grpSpPr>
          <a:xfrm rot="0">
            <a:off x="9725151" y="2743626"/>
            <a:ext cx="7676512" cy="3200207"/>
            <a:chOff x="0" y="0"/>
            <a:chExt cx="1949708" cy="812800"/>
          </a:xfrm>
        </p:grpSpPr>
        <p:sp>
          <p:nvSpPr>
            <p:cNvPr name="Freeform 7" id="7"/>
            <p:cNvSpPr/>
            <p:nvPr/>
          </p:nvSpPr>
          <p:spPr>
            <a:xfrm flipH="false" flipV="false" rot="0">
              <a:off x="0" y="0"/>
              <a:ext cx="1949708" cy="812800"/>
            </a:xfrm>
            <a:custGeom>
              <a:avLst/>
              <a:gdLst/>
              <a:ahLst/>
              <a:cxnLst/>
              <a:rect r="r" b="b" t="t" l="l"/>
              <a:pathLst>
                <a:path h="812800" w="1949708">
                  <a:moveTo>
                    <a:pt x="0" y="0"/>
                  </a:moveTo>
                  <a:lnTo>
                    <a:pt x="1949708" y="0"/>
                  </a:lnTo>
                  <a:lnTo>
                    <a:pt x="1949708" y="812800"/>
                  </a:lnTo>
                  <a:lnTo>
                    <a:pt x="0" y="812800"/>
                  </a:lnTo>
                  <a:close/>
                </a:path>
              </a:pathLst>
            </a:custGeom>
            <a:blipFill>
              <a:blip r:embed="rId4"/>
              <a:stretch>
                <a:fillRect l="0" t="-4266" r="0" b="-4266"/>
              </a:stretch>
            </a:blipFill>
          </p:spPr>
        </p:sp>
      </p:grpSp>
      <p:grpSp>
        <p:nvGrpSpPr>
          <p:cNvPr name="Group 8" id="8"/>
          <p:cNvGrpSpPr/>
          <p:nvPr/>
        </p:nvGrpSpPr>
        <p:grpSpPr>
          <a:xfrm rot="0">
            <a:off x="9725151" y="6058093"/>
            <a:ext cx="7676512" cy="3200207"/>
            <a:chOff x="0" y="0"/>
            <a:chExt cx="1949708" cy="812800"/>
          </a:xfrm>
        </p:grpSpPr>
        <p:sp>
          <p:nvSpPr>
            <p:cNvPr name="Freeform 9" id="9"/>
            <p:cNvSpPr/>
            <p:nvPr/>
          </p:nvSpPr>
          <p:spPr>
            <a:xfrm flipH="false" flipV="false" rot="0">
              <a:off x="0" y="0"/>
              <a:ext cx="1949708" cy="812800"/>
            </a:xfrm>
            <a:custGeom>
              <a:avLst/>
              <a:gdLst/>
              <a:ahLst/>
              <a:cxnLst/>
              <a:rect r="r" b="b" t="t" l="l"/>
              <a:pathLst>
                <a:path h="812800" w="1949708">
                  <a:moveTo>
                    <a:pt x="0" y="0"/>
                  </a:moveTo>
                  <a:lnTo>
                    <a:pt x="1949708" y="0"/>
                  </a:lnTo>
                  <a:lnTo>
                    <a:pt x="1949708" y="812800"/>
                  </a:lnTo>
                  <a:lnTo>
                    <a:pt x="0" y="812800"/>
                  </a:lnTo>
                  <a:close/>
                </a:path>
              </a:pathLst>
            </a:custGeom>
            <a:blipFill>
              <a:blip r:embed="rId5"/>
              <a:stretch>
                <a:fillRect l="0" t="-3218" r="0" b="-3218"/>
              </a:stretch>
            </a:blipFill>
          </p:spPr>
        </p:sp>
      </p:grpSp>
      <p:sp>
        <p:nvSpPr>
          <p:cNvPr name="TextBox 10" id="10"/>
          <p:cNvSpPr txBox="true"/>
          <p:nvPr/>
        </p:nvSpPr>
        <p:spPr>
          <a:xfrm rot="0">
            <a:off x="4951032" y="574702"/>
            <a:ext cx="8385935" cy="1060396"/>
          </a:xfrm>
          <a:prstGeom prst="rect">
            <a:avLst/>
          </a:prstGeom>
        </p:spPr>
        <p:txBody>
          <a:bodyPr anchor="t" rtlCol="false" tIns="0" lIns="0" bIns="0" rIns="0">
            <a:spAutoFit/>
          </a:bodyPr>
          <a:lstStyle/>
          <a:p>
            <a:pPr algn="l" marL="0" indent="0" lvl="0">
              <a:lnSpc>
                <a:spcPts val="8000"/>
              </a:lnSpc>
            </a:pPr>
            <a:r>
              <a:rPr lang="en-US" sz="8000" spc="-336">
                <a:solidFill>
                  <a:srgbClr val="3139A8"/>
                </a:solidFill>
                <a:latin typeface="Be Vietnam Ultra-Bold"/>
              </a:rPr>
              <a:t>GIAO DIỆN CHÍNH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grpSp>
        <p:nvGrpSpPr>
          <p:cNvPr name="Group 2" id="2"/>
          <p:cNvGrpSpPr/>
          <p:nvPr/>
        </p:nvGrpSpPr>
        <p:grpSpPr>
          <a:xfrm rot="0">
            <a:off x="10919864" y="-633455"/>
            <a:ext cx="8614880" cy="11553911"/>
            <a:chOff x="0" y="0"/>
            <a:chExt cx="2178593" cy="2921836"/>
          </a:xfrm>
        </p:grpSpPr>
        <p:sp>
          <p:nvSpPr>
            <p:cNvPr name="Freeform 3" id="3"/>
            <p:cNvSpPr/>
            <p:nvPr/>
          </p:nvSpPr>
          <p:spPr>
            <a:xfrm flipH="false" flipV="false" rot="0">
              <a:off x="0" y="0"/>
              <a:ext cx="2178593" cy="2921836"/>
            </a:xfrm>
            <a:custGeom>
              <a:avLst/>
              <a:gdLst/>
              <a:ahLst/>
              <a:cxnLst/>
              <a:rect r="r" b="b" t="t" l="l"/>
              <a:pathLst>
                <a:path h="2921836" w="2178593">
                  <a:moveTo>
                    <a:pt x="0" y="0"/>
                  </a:moveTo>
                  <a:lnTo>
                    <a:pt x="2178593" y="0"/>
                  </a:lnTo>
                  <a:lnTo>
                    <a:pt x="2178593" y="2921836"/>
                  </a:lnTo>
                  <a:lnTo>
                    <a:pt x="0" y="2921836"/>
                  </a:lnTo>
                  <a:close/>
                </a:path>
              </a:pathLst>
            </a:custGeom>
            <a:solidFill>
              <a:srgbClr val="F1EBE5"/>
            </a:solidFill>
          </p:spPr>
        </p:sp>
        <p:sp>
          <p:nvSpPr>
            <p:cNvPr name="TextBox 4" id="4"/>
            <p:cNvSpPr txBox="true"/>
            <p:nvPr/>
          </p:nvSpPr>
          <p:spPr>
            <a:xfrm>
              <a:off x="0" y="19050"/>
              <a:ext cx="2178593"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744995" y="1670607"/>
            <a:ext cx="5959485" cy="6945787"/>
          </a:xfrm>
          <a:custGeom>
            <a:avLst/>
            <a:gdLst/>
            <a:ahLst/>
            <a:cxnLst/>
            <a:rect r="r" b="b" t="t" l="l"/>
            <a:pathLst>
              <a:path h="6945787" w="5959485">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1303557"/>
            <a:ext cx="8797353" cy="753149"/>
          </a:xfrm>
          <a:prstGeom prst="rect">
            <a:avLst/>
          </a:prstGeom>
        </p:spPr>
        <p:txBody>
          <a:bodyPr anchor="t" rtlCol="false" tIns="0" lIns="0" bIns="0" rIns="0">
            <a:spAutoFit/>
          </a:bodyPr>
          <a:lstStyle/>
          <a:p>
            <a:pPr algn="l" marL="0" indent="0" lvl="0">
              <a:lnSpc>
                <a:spcPts val="5814"/>
              </a:lnSpc>
            </a:pPr>
            <a:r>
              <a:rPr lang="en-US" sz="5100" spc="-214">
                <a:solidFill>
                  <a:srgbClr val="FFFFFF"/>
                </a:solidFill>
                <a:latin typeface="Be Vietnam Ultra-Bold"/>
              </a:rPr>
              <a:t>HẠN CHẾ &amp; HƯỚNG PHÁT TRIỂN</a:t>
            </a:r>
          </a:p>
        </p:txBody>
      </p:sp>
      <p:sp>
        <p:nvSpPr>
          <p:cNvPr name="TextBox 7" id="7"/>
          <p:cNvSpPr txBox="true"/>
          <p:nvPr/>
        </p:nvSpPr>
        <p:spPr>
          <a:xfrm rot="0">
            <a:off x="1573289" y="2540376"/>
            <a:ext cx="7570711" cy="697928"/>
          </a:xfrm>
          <a:prstGeom prst="rect">
            <a:avLst/>
          </a:prstGeom>
        </p:spPr>
        <p:txBody>
          <a:bodyPr anchor="t" rtlCol="false" tIns="0" lIns="0" bIns="0" rIns="0">
            <a:spAutoFit/>
          </a:bodyPr>
          <a:lstStyle/>
          <a:p>
            <a:pPr algn="l">
              <a:lnSpc>
                <a:spcPts val="5993"/>
              </a:lnSpc>
            </a:pPr>
            <a:r>
              <a:rPr lang="en-US" sz="3699">
                <a:solidFill>
                  <a:srgbClr val="FFFFFF"/>
                </a:solidFill>
                <a:latin typeface="Quicksand Bold"/>
              </a:rPr>
              <a:t>Hạn chế</a:t>
            </a:r>
          </a:p>
        </p:txBody>
      </p:sp>
      <p:sp>
        <p:nvSpPr>
          <p:cNvPr name="TextBox 8" id="8"/>
          <p:cNvSpPr txBox="true"/>
          <p:nvPr/>
        </p:nvSpPr>
        <p:spPr>
          <a:xfrm rot="0">
            <a:off x="1573289" y="3383751"/>
            <a:ext cx="8726566" cy="1575685"/>
          </a:xfrm>
          <a:prstGeom prst="rect">
            <a:avLst/>
          </a:prstGeom>
        </p:spPr>
        <p:txBody>
          <a:bodyPr anchor="t" rtlCol="false" tIns="0" lIns="0" bIns="0" rIns="0">
            <a:spAutoFit/>
          </a:bodyPr>
          <a:lstStyle/>
          <a:p>
            <a:pPr algn="l" marL="561336" indent="-280668" lvl="1">
              <a:lnSpc>
                <a:spcPts val="4211"/>
              </a:lnSpc>
              <a:buFont typeface="Arial"/>
              <a:buChar char="•"/>
            </a:pPr>
            <a:r>
              <a:rPr lang="en-US" sz="2599">
                <a:solidFill>
                  <a:srgbClr val="FFFFFF"/>
                </a:solidFill>
                <a:latin typeface="Quicksand Bold"/>
              </a:rPr>
              <a:t>Giao diện chưa bắt mắt, thân thiện.</a:t>
            </a:r>
          </a:p>
          <a:p>
            <a:pPr algn="l" marL="561336" indent="-280668" lvl="1">
              <a:lnSpc>
                <a:spcPts val="4211"/>
              </a:lnSpc>
              <a:buFont typeface="Arial"/>
              <a:buChar char="•"/>
            </a:pPr>
            <a:r>
              <a:rPr lang="en-US" sz="2599">
                <a:solidFill>
                  <a:srgbClr val="FFFFFF"/>
                </a:solidFill>
                <a:latin typeface="Quicksand Bold"/>
              </a:rPr>
              <a:t>Một số lỗi vẫn còn tồn tại trong chương trình</a:t>
            </a:r>
          </a:p>
          <a:p>
            <a:pPr algn="l" marL="561336" indent="-280668" lvl="1">
              <a:lnSpc>
                <a:spcPts val="4211"/>
              </a:lnSpc>
              <a:buFont typeface="Arial"/>
              <a:buChar char="•"/>
            </a:pPr>
            <a:r>
              <a:rPr lang="en-US" sz="2599">
                <a:solidFill>
                  <a:srgbClr val="FFFFFF"/>
                </a:solidFill>
                <a:latin typeface="Quicksand Bold"/>
              </a:rPr>
              <a:t>Giao diện thống kê vẫn chưa đầy đủ hoàn toàn</a:t>
            </a:r>
          </a:p>
        </p:txBody>
      </p:sp>
      <p:sp>
        <p:nvSpPr>
          <p:cNvPr name="TextBox 9" id="9"/>
          <p:cNvSpPr txBox="true"/>
          <p:nvPr/>
        </p:nvSpPr>
        <p:spPr>
          <a:xfrm rot="0">
            <a:off x="1573289" y="5737914"/>
            <a:ext cx="7570711" cy="697928"/>
          </a:xfrm>
          <a:prstGeom prst="rect">
            <a:avLst/>
          </a:prstGeom>
        </p:spPr>
        <p:txBody>
          <a:bodyPr anchor="t" rtlCol="false" tIns="0" lIns="0" bIns="0" rIns="0">
            <a:spAutoFit/>
          </a:bodyPr>
          <a:lstStyle/>
          <a:p>
            <a:pPr algn="l">
              <a:lnSpc>
                <a:spcPts val="5993"/>
              </a:lnSpc>
            </a:pPr>
            <a:r>
              <a:rPr lang="en-US" sz="3699">
                <a:solidFill>
                  <a:srgbClr val="FFFFFF"/>
                </a:solidFill>
                <a:latin typeface="Quicksand Bold"/>
              </a:rPr>
              <a:t>Hướng phát triển</a:t>
            </a:r>
          </a:p>
        </p:txBody>
      </p:sp>
      <p:sp>
        <p:nvSpPr>
          <p:cNvPr name="TextBox 10" id="10"/>
          <p:cNvSpPr txBox="true"/>
          <p:nvPr/>
        </p:nvSpPr>
        <p:spPr>
          <a:xfrm rot="0">
            <a:off x="1573289" y="6615903"/>
            <a:ext cx="8726566" cy="2642397"/>
          </a:xfrm>
          <a:prstGeom prst="rect">
            <a:avLst/>
          </a:prstGeom>
        </p:spPr>
        <p:txBody>
          <a:bodyPr anchor="t" rtlCol="false" tIns="0" lIns="0" bIns="0" rIns="0">
            <a:spAutoFit/>
          </a:bodyPr>
          <a:lstStyle/>
          <a:p>
            <a:pPr algn="l" marL="561336" indent="-280668" lvl="1">
              <a:lnSpc>
                <a:spcPts val="4211"/>
              </a:lnSpc>
              <a:buFont typeface="Arial"/>
              <a:buChar char="•"/>
            </a:pPr>
            <a:r>
              <a:rPr lang="en-US" sz="2599">
                <a:solidFill>
                  <a:srgbClr val="FFFFFF"/>
                </a:solidFill>
                <a:latin typeface="Quicksand Bold"/>
              </a:rPr>
              <a:t>Nâng cấp giao diện</a:t>
            </a:r>
          </a:p>
          <a:p>
            <a:pPr algn="l" marL="561336" indent="-280668" lvl="1">
              <a:lnSpc>
                <a:spcPts val="4211"/>
              </a:lnSpc>
              <a:buFont typeface="Arial"/>
              <a:buChar char="•"/>
            </a:pPr>
            <a:r>
              <a:rPr lang="en-US" sz="2599">
                <a:solidFill>
                  <a:srgbClr val="FFFFFF"/>
                </a:solidFill>
                <a:latin typeface="Quicksand Bold"/>
              </a:rPr>
              <a:t>Sửa lỗi tiềm ẩn trong chương trình</a:t>
            </a:r>
          </a:p>
          <a:p>
            <a:pPr algn="l" marL="561336" indent="-280668" lvl="1">
              <a:lnSpc>
                <a:spcPts val="4211"/>
              </a:lnSpc>
              <a:buFont typeface="Arial"/>
              <a:buChar char="•"/>
            </a:pPr>
            <a:r>
              <a:rPr lang="en-US" sz="2599">
                <a:solidFill>
                  <a:srgbClr val="FFFFFF"/>
                </a:solidFill>
                <a:latin typeface="Quicksand Bold"/>
              </a:rPr>
              <a:t>Bổ sung các chỉ số trong thống kê</a:t>
            </a:r>
          </a:p>
          <a:p>
            <a:pPr algn="l" marL="561336" indent="-280668" lvl="1">
              <a:lnSpc>
                <a:spcPts val="4211"/>
              </a:lnSpc>
              <a:buFont typeface="Arial"/>
              <a:buChar char="•"/>
            </a:pPr>
            <a:r>
              <a:rPr lang="en-US" sz="2599">
                <a:solidFill>
                  <a:srgbClr val="FFFFFF"/>
                </a:solidFill>
                <a:latin typeface="Quicksand Bold"/>
              </a:rPr>
              <a:t>Xây dựng hệ thống gợi ý bằng AI</a:t>
            </a:r>
          </a:p>
          <a:p>
            <a:pPr algn="l" marL="561336" indent="-280668" lvl="1">
              <a:lnSpc>
                <a:spcPts val="4211"/>
              </a:lnSpc>
              <a:buFont typeface="Arial"/>
              <a:buChar char="•"/>
            </a:pPr>
            <a:r>
              <a:rPr lang="en-US" sz="2599">
                <a:solidFill>
                  <a:srgbClr val="FFFFFF"/>
                </a:solidFill>
                <a:latin typeface="Quicksand Bold"/>
              </a:rPr>
              <a:t>Hỗ trợ tương tác thời gian thực nhiều hơn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2697480"/>
            <a:ext cx="7924800" cy="4834889"/>
          </a:xfrm>
          <a:prstGeom prst="rect">
            <a:avLst/>
          </a:prstGeom>
        </p:spPr>
        <p:txBody>
          <a:bodyPr anchor="t" rtlCol="false" tIns="0" lIns="0" bIns="0" rIns="0">
            <a:spAutoFit/>
          </a:bodyPr>
          <a:lstStyle/>
          <a:p>
            <a:pPr algn="l" marL="0" indent="0" lvl="0">
              <a:lnSpc>
                <a:spcPts val="12479"/>
              </a:lnSpc>
            </a:pPr>
            <a:r>
              <a:rPr lang="en-US" sz="12999" spc="-545">
                <a:solidFill>
                  <a:srgbClr val="3139A8"/>
                </a:solidFill>
                <a:latin typeface="Be Vietnam Ultra-Bold"/>
              </a:rPr>
              <a:t>THANK YOU VERY MUCH!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219200" y="2890758"/>
            <a:ext cx="8385935" cy="1060451"/>
          </a:xfrm>
          <a:prstGeom prst="rect">
            <a:avLst/>
          </a:prstGeom>
        </p:spPr>
        <p:txBody>
          <a:bodyPr anchor="t" rtlCol="false" tIns="0" lIns="0" bIns="0" rIns="0">
            <a:spAutoFit/>
          </a:bodyPr>
          <a:lstStyle/>
          <a:p>
            <a:pPr algn="l" marL="0" indent="0" lvl="0">
              <a:lnSpc>
                <a:spcPts val="8000"/>
              </a:lnSpc>
            </a:pPr>
            <a:r>
              <a:rPr lang="en-US" sz="8000" spc="-336">
                <a:solidFill>
                  <a:srgbClr val="3139A8"/>
                </a:solidFill>
                <a:latin typeface="Be Vietnam Ultra-Bold"/>
              </a:rPr>
              <a:t>GIỚI THIỆU</a:t>
            </a:r>
          </a:p>
        </p:txBody>
      </p:sp>
      <p:sp>
        <p:nvSpPr>
          <p:cNvPr name="TextBox 3" id="3"/>
          <p:cNvSpPr txBox="true"/>
          <p:nvPr/>
        </p:nvSpPr>
        <p:spPr>
          <a:xfrm rot="0">
            <a:off x="1228725" y="4292997"/>
            <a:ext cx="7570711" cy="2436062"/>
          </a:xfrm>
          <a:prstGeom prst="rect">
            <a:avLst/>
          </a:prstGeom>
        </p:spPr>
        <p:txBody>
          <a:bodyPr anchor="t" rtlCol="false" tIns="0" lIns="0" bIns="0" rIns="0">
            <a:spAutoFit/>
          </a:bodyPr>
          <a:lstStyle/>
          <a:p>
            <a:pPr algn="l">
              <a:lnSpc>
                <a:spcPts val="3239"/>
              </a:lnSpc>
            </a:pPr>
            <a:r>
              <a:rPr lang="en-US" sz="1999">
                <a:solidFill>
                  <a:srgbClr val="3139A8"/>
                </a:solidFill>
                <a:latin typeface="Quicksand Medium"/>
              </a:rPr>
              <a:t>Scart là một website bán hoa quả trực tuyến với hệ thống quản lý và hệ thống bán hàng song hành. Với Scart, người tiêu dùng có thể mua sắm trực tuyến với giải pháp thanh toán VnPay được tích hợp ngay trong website. Còn với quản trị viên, họ có thể dễ đàng kiểm soát, kiểm tra các thông số trong cửa hàng, với các chỉ số được thống kê theo ngày và theo tháng.</a:t>
            </a:r>
          </a:p>
        </p:txBody>
      </p:sp>
      <p:grpSp>
        <p:nvGrpSpPr>
          <p:cNvPr name="Group 4" id="4"/>
          <p:cNvGrpSpPr/>
          <p:nvPr/>
        </p:nvGrpSpPr>
        <p:grpSpPr>
          <a:xfrm rot="0">
            <a:off x="9945531" y="1486616"/>
            <a:ext cx="7313769" cy="7313769"/>
            <a:chOff x="0" y="0"/>
            <a:chExt cx="3282950" cy="3282950"/>
          </a:xfrm>
        </p:grpSpPr>
        <p:sp>
          <p:nvSpPr>
            <p:cNvPr name="Freeform 5" id="5"/>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5046" t="0" r="-25046" b="0"/>
              </a:stretch>
            </a:blipFill>
          </p:spPr>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219200" y="4143666"/>
            <a:ext cx="7924800" cy="993088"/>
          </a:xfrm>
          <a:prstGeom prst="rect">
            <a:avLst/>
          </a:prstGeom>
        </p:spPr>
        <p:txBody>
          <a:bodyPr anchor="t" rtlCol="false" tIns="0" lIns="0" bIns="0" rIns="0">
            <a:spAutoFit/>
          </a:bodyPr>
          <a:lstStyle/>
          <a:p>
            <a:pPr algn="l" marL="0" indent="0" lvl="0">
              <a:lnSpc>
                <a:spcPts val="7630"/>
              </a:lnSpc>
            </a:pPr>
            <a:r>
              <a:rPr lang="en-US" sz="7000" spc="-294">
                <a:solidFill>
                  <a:srgbClr val="3139A8"/>
                </a:solidFill>
                <a:latin typeface="Be Vietnam Ultra-Bold"/>
              </a:rPr>
              <a:t>LÝ DO CHỌN ĐỀ TÀI</a:t>
            </a:r>
          </a:p>
        </p:txBody>
      </p:sp>
      <p:grpSp>
        <p:nvGrpSpPr>
          <p:cNvPr name="Group 3" id="3"/>
          <p:cNvGrpSpPr/>
          <p:nvPr/>
        </p:nvGrpSpPr>
        <p:grpSpPr>
          <a:xfrm rot="0">
            <a:off x="10423089" y="1365020"/>
            <a:ext cx="6836211" cy="2434044"/>
            <a:chOff x="0" y="0"/>
            <a:chExt cx="2132037" cy="759115"/>
          </a:xfrm>
        </p:grpSpPr>
        <p:sp>
          <p:nvSpPr>
            <p:cNvPr name="Freeform 4" id="4"/>
            <p:cNvSpPr/>
            <p:nvPr/>
          </p:nvSpPr>
          <p:spPr>
            <a:xfrm flipH="false" flipV="false" rot="0">
              <a:off x="0" y="0"/>
              <a:ext cx="2132037" cy="759115"/>
            </a:xfrm>
            <a:custGeom>
              <a:avLst/>
              <a:gdLst/>
              <a:ahLst/>
              <a:cxnLst/>
              <a:rect r="r" b="b" t="t" l="l"/>
              <a:pathLst>
                <a:path h="759115" w="2132037">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5383FF"/>
            </a:solidFill>
            <a:ln w="9525" cap="sq">
              <a:solidFill>
                <a:srgbClr val="000000"/>
              </a:solidFill>
              <a:prstDash val="solid"/>
              <a:miter/>
            </a:ln>
          </p:spPr>
        </p:sp>
        <p:sp>
          <p:nvSpPr>
            <p:cNvPr name="TextBox 5" id="5"/>
            <p:cNvSpPr txBox="true"/>
            <p:nvPr/>
          </p:nvSpPr>
          <p:spPr>
            <a:xfrm>
              <a:off x="0" y="-38100"/>
              <a:ext cx="2132037" cy="79721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423089" y="3925191"/>
            <a:ext cx="6836211" cy="2434044"/>
            <a:chOff x="0" y="0"/>
            <a:chExt cx="2132037" cy="759115"/>
          </a:xfrm>
        </p:grpSpPr>
        <p:sp>
          <p:nvSpPr>
            <p:cNvPr name="Freeform 7" id="7"/>
            <p:cNvSpPr/>
            <p:nvPr/>
          </p:nvSpPr>
          <p:spPr>
            <a:xfrm flipH="false" flipV="false" rot="0">
              <a:off x="0" y="0"/>
              <a:ext cx="2132037" cy="759115"/>
            </a:xfrm>
            <a:custGeom>
              <a:avLst/>
              <a:gdLst/>
              <a:ahLst/>
              <a:cxnLst/>
              <a:rect r="r" b="b" t="t" l="l"/>
              <a:pathLst>
                <a:path h="759115" w="2132037">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3139A8"/>
            </a:solidFill>
            <a:ln w="9525" cap="sq">
              <a:solidFill>
                <a:srgbClr val="000000"/>
              </a:solidFill>
              <a:prstDash val="solid"/>
              <a:miter/>
            </a:ln>
          </p:spPr>
        </p:sp>
        <p:sp>
          <p:nvSpPr>
            <p:cNvPr name="TextBox 8" id="8"/>
            <p:cNvSpPr txBox="true"/>
            <p:nvPr/>
          </p:nvSpPr>
          <p:spPr>
            <a:xfrm>
              <a:off x="0" y="-38100"/>
              <a:ext cx="2132037" cy="797215"/>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0423089" y="6487936"/>
            <a:ext cx="6836211" cy="2434044"/>
            <a:chOff x="0" y="0"/>
            <a:chExt cx="2132037" cy="759115"/>
          </a:xfrm>
        </p:grpSpPr>
        <p:sp>
          <p:nvSpPr>
            <p:cNvPr name="Freeform 10" id="10"/>
            <p:cNvSpPr/>
            <p:nvPr/>
          </p:nvSpPr>
          <p:spPr>
            <a:xfrm flipH="false" flipV="false" rot="0">
              <a:off x="0" y="0"/>
              <a:ext cx="2132037" cy="759115"/>
            </a:xfrm>
            <a:custGeom>
              <a:avLst/>
              <a:gdLst/>
              <a:ahLst/>
              <a:cxnLst/>
              <a:rect r="r" b="b" t="t" l="l"/>
              <a:pathLst>
                <a:path h="759115" w="2132037">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06C892"/>
            </a:solidFill>
            <a:ln w="9525" cap="sq">
              <a:solidFill>
                <a:srgbClr val="000000"/>
              </a:solidFill>
              <a:prstDash val="solid"/>
              <a:miter/>
            </a:ln>
          </p:spPr>
        </p:sp>
        <p:sp>
          <p:nvSpPr>
            <p:cNvPr name="TextBox 11" id="11"/>
            <p:cNvSpPr txBox="true"/>
            <p:nvPr/>
          </p:nvSpPr>
          <p:spPr>
            <a:xfrm>
              <a:off x="0" y="-38100"/>
              <a:ext cx="2132037" cy="797215"/>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0944755" y="2004509"/>
            <a:ext cx="1427669" cy="993142"/>
          </a:xfrm>
          <a:prstGeom prst="rect">
            <a:avLst/>
          </a:prstGeom>
        </p:spPr>
        <p:txBody>
          <a:bodyPr anchor="t" rtlCol="false" tIns="0" lIns="0" bIns="0" rIns="0">
            <a:spAutoFit/>
          </a:bodyPr>
          <a:lstStyle/>
          <a:p>
            <a:pPr algn="l" marL="0" indent="0" lvl="0">
              <a:lnSpc>
                <a:spcPts val="7630"/>
              </a:lnSpc>
              <a:spcBef>
                <a:spcPct val="0"/>
              </a:spcBef>
            </a:pPr>
            <a:r>
              <a:rPr lang="en-US" sz="7000" spc="-294" strike="noStrike" u="none">
                <a:solidFill>
                  <a:srgbClr val="FFFFFF"/>
                </a:solidFill>
                <a:latin typeface="Be Vietnam Ultra-Bold"/>
              </a:rPr>
              <a:t>01.</a:t>
            </a:r>
          </a:p>
        </p:txBody>
      </p:sp>
      <p:sp>
        <p:nvSpPr>
          <p:cNvPr name="TextBox 13" id="13"/>
          <p:cNvSpPr txBox="true"/>
          <p:nvPr/>
        </p:nvSpPr>
        <p:spPr>
          <a:xfrm rot="0">
            <a:off x="12733063" y="4705384"/>
            <a:ext cx="4022366" cy="733262"/>
          </a:xfrm>
          <a:prstGeom prst="rect">
            <a:avLst/>
          </a:prstGeom>
        </p:spPr>
        <p:txBody>
          <a:bodyPr anchor="t" rtlCol="false" tIns="0" lIns="0" bIns="0" rIns="0">
            <a:spAutoFit/>
          </a:bodyPr>
          <a:lstStyle/>
          <a:p>
            <a:pPr algn="l" marL="0" indent="0" lvl="0">
              <a:lnSpc>
                <a:spcPts val="1950"/>
              </a:lnSpc>
            </a:pPr>
            <a:r>
              <a:rPr lang="en-US" sz="1500">
                <a:solidFill>
                  <a:srgbClr val="FFFFFF"/>
                </a:solidFill>
                <a:latin typeface="Quicksand Medium"/>
              </a:rPr>
              <a:t>Ngày nay, các hoạt động thương mại điện tử hầu hết được thực hiện thông qua website bán hàng. </a:t>
            </a:r>
          </a:p>
        </p:txBody>
      </p:sp>
      <p:sp>
        <p:nvSpPr>
          <p:cNvPr name="TextBox 14" id="14"/>
          <p:cNvSpPr txBox="true"/>
          <p:nvPr/>
        </p:nvSpPr>
        <p:spPr>
          <a:xfrm rot="0">
            <a:off x="10944755" y="4565966"/>
            <a:ext cx="1427669" cy="993142"/>
          </a:xfrm>
          <a:prstGeom prst="rect">
            <a:avLst/>
          </a:prstGeom>
        </p:spPr>
        <p:txBody>
          <a:bodyPr anchor="t" rtlCol="false" tIns="0" lIns="0" bIns="0" rIns="0">
            <a:spAutoFit/>
          </a:bodyPr>
          <a:lstStyle/>
          <a:p>
            <a:pPr algn="l" marL="0" indent="0" lvl="0">
              <a:lnSpc>
                <a:spcPts val="7630"/>
              </a:lnSpc>
              <a:spcBef>
                <a:spcPct val="0"/>
              </a:spcBef>
            </a:pPr>
            <a:r>
              <a:rPr lang="en-US" sz="7000" spc="-294" strike="noStrike" u="none">
                <a:solidFill>
                  <a:srgbClr val="FFFFFF"/>
                </a:solidFill>
                <a:latin typeface="Be Vietnam Ultra-Bold"/>
              </a:rPr>
              <a:t>02.</a:t>
            </a:r>
          </a:p>
        </p:txBody>
      </p:sp>
      <p:sp>
        <p:nvSpPr>
          <p:cNvPr name="TextBox 15" id="15"/>
          <p:cNvSpPr txBox="true"/>
          <p:nvPr/>
        </p:nvSpPr>
        <p:spPr>
          <a:xfrm rot="0">
            <a:off x="12733063" y="7139708"/>
            <a:ext cx="4022366" cy="980858"/>
          </a:xfrm>
          <a:prstGeom prst="rect">
            <a:avLst/>
          </a:prstGeom>
        </p:spPr>
        <p:txBody>
          <a:bodyPr anchor="t" rtlCol="false" tIns="0" lIns="0" bIns="0" rIns="0">
            <a:spAutoFit/>
          </a:bodyPr>
          <a:lstStyle/>
          <a:p>
            <a:pPr algn="l" marL="0" indent="0" lvl="0">
              <a:lnSpc>
                <a:spcPts val="1950"/>
              </a:lnSpc>
            </a:pPr>
            <a:r>
              <a:rPr lang="en-US" sz="1500">
                <a:solidFill>
                  <a:srgbClr val="FFFFFF"/>
                </a:solidFill>
                <a:latin typeface="Quicksand Medium"/>
              </a:rPr>
              <a:t>Đối với website hàng nói chung và website hoa quả nói riêng, bên cạnh giao diện đẹp thì website hoạt động như thế nào là rất quan trọng.</a:t>
            </a:r>
          </a:p>
        </p:txBody>
      </p:sp>
      <p:sp>
        <p:nvSpPr>
          <p:cNvPr name="TextBox 16" id="16"/>
          <p:cNvSpPr txBox="true"/>
          <p:nvPr/>
        </p:nvSpPr>
        <p:spPr>
          <a:xfrm rot="0">
            <a:off x="10926960" y="7127424"/>
            <a:ext cx="1427669" cy="993142"/>
          </a:xfrm>
          <a:prstGeom prst="rect">
            <a:avLst/>
          </a:prstGeom>
        </p:spPr>
        <p:txBody>
          <a:bodyPr anchor="t" rtlCol="false" tIns="0" lIns="0" bIns="0" rIns="0">
            <a:spAutoFit/>
          </a:bodyPr>
          <a:lstStyle/>
          <a:p>
            <a:pPr algn="l" marL="0" indent="0" lvl="0">
              <a:lnSpc>
                <a:spcPts val="7630"/>
              </a:lnSpc>
              <a:spcBef>
                <a:spcPct val="0"/>
              </a:spcBef>
            </a:pPr>
            <a:r>
              <a:rPr lang="en-US" sz="7000" spc="-294" strike="noStrike" u="none">
                <a:solidFill>
                  <a:srgbClr val="FFFFFF"/>
                </a:solidFill>
                <a:latin typeface="Be Vietnam Ultra-Bold"/>
              </a:rPr>
              <a:t>03.</a:t>
            </a:r>
          </a:p>
        </p:txBody>
      </p:sp>
      <p:sp>
        <p:nvSpPr>
          <p:cNvPr name="TextBox 17" id="17"/>
          <p:cNvSpPr txBox="true"/>
          <p:nvPr/>
        </p:nvSpPr>
        <p:spPr>
          <a:xfrm rot="0">
            <a:off x="12733063" y="2086851"/>
            <a:ext cx="4022366" cy="980858"/>
          </a:xfrm>
          <a:prstGeom prst="rect">
            <a:avLst/>
          </a:prstGeom>
        </p:spPr>
        <p:txBody>
          <a:bodyPr anchor="t" rtlCol="false" tIns="0" lIns="0" bIns="0" rIns="0">
            <a:spAutoFit/>
          </a:bodyPr>
          <a:lstStyle/>
          <a:p>
            <a:pPr algn="l" marL="0" indent="0" lvl="0">
              <a:lnSpc>
                <a:spcPts val="1950"/>
              </a:lnSpc>
            </a:pPr>
            <a:r>
              <a:rPr lang="en-US" sz="1500">
                <a:solidFill>
                  <a:srgbClr val="FFFFFF"/>
                </a:solidFill>
                <a:latin typeface="Quicksand Medium"/>
              </a:rPr>
              <a:t>Thương mại điện tử bao gồm việc sản xuất, quảng cáo, bán hàng và phân phối sản phẩm được mua bán và thanh toán trên mạng Internet.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grpSp>
        <p:nvGrpSpPr>
          <p:cNvPr name="Group 2" id="2"/>
          <p:cNvGrpSpPr/>
          <p:nvPr/>
        </p:nvGrpSpPr>
        <p:grpSpPr>
          <a:xfrm rot="0">
            <a:off x="10919864" y="-633455"/>
            <a:ext cx="8614880" cy="11553911"/>
            <a:chOff x="0" y="0"/>
            <a:chExt cx="2178593" cy="2921836"/>
          </a:xfrm>
        </p:grpSpPr>
        <p:sp>
          <p:nvSpPr>
            <p:cNvPr name="Freeform 3" id="3"/>
            <p:cNvSpPr/>
            <p:nvPr/>
          </p:nvSpPr>
          <p:spPr>
            <a:xfrm flipH="false" flipV="false" rot="0">
              <a:off x="0" y="0"/>
              <a:ext cx="2178593" cy="2921836"/>
            </a:xfrm>
            <a:custGeom>
              <a:avLst/>
              <a:gdLst/>
              <a:ahLst/>
              <a:cxnLst/>
              <a:rect r="r" b="b" t="t" l="l"/>
              <a:pathLst>
                <a:path h="2921836" w="2178593">
                  <a:moveTo>
                    <a:pt x="0" y="0"/>
                  </a:moveTo>
                  <a:lnTo>
                    <a:pt x="2178593" y="0"/>
                  </a:lnTo>
                  <a:lnTo>
                    <a:pt x="2178593" y="2921836"/>
                  </a:lnTo>
                  <a:lnTo>
                    <a:pt x="0" y="2921836"/>
                  </a:lnTo>
                  <a:close/>
                </a:path>
              </a:pathLst>
            </a:custGeom>
            <a:solidFill>
              <a:srgbClr val="F1EBE5"/>
            </a:solidFill>
          </p:spPr>
        </p:sp>
        <p:sp>
          <p:nvSpPr>
            <p:cNvPr name="TextBox 4" id="4"/>
            <p:cNvSpPr txBox="true"/>
            <p:nvPr/>
          </p:nvSpPr>
          <p:spPr>
            <a:xfrm>
              <a:off x="0" y="19050"/>
              <a:ext cx="2178593"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744995" y="1670607"/>
            <a:ext cx="5959485" cy="6945787"/>
          </a:xfrm>
          <a:custGeom>
            <a:avLst/>
            <a:gdLst/>
            <a:ahLst/>
            <a:cxnLst/>
            <a:rect r="r" b="b" t="t" l="l"/>
            <a:pathLst>
              <a:path h="6945787" w="5959485">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219200" y="3854942"/>
            <a:ext cx="8797353" cy="914781"/>
          </a:xfrm>
          <a:prstGeom prst="rect">
            <a:avLst/>
          </a:prstGeom>
        </p:spPr>
        <p:txBody>
          <a:bodyPr anchor="t" rtlCol="false" tIns="0" lIns="0" bIns="0" rIns="0">
            <a:spAutoFit/>
          </a:bodyPr>
          <a:lstStyle/>
          <a:p>
            <a:pPr algn="l" marL="0" indent="0" lvl="0">
              <a:lnSpc>
                <a:spcPts val="7182"/>
              </a:lnSpc>
            </a:pPr>
            <a:r>
              <a:rPr lang="en-US" sz="6300" spc="-264">
                <a:solidFill>
                  <a:srgbClr val="FFFFFF"/>
                </a:solidFill>
                <a:latin typeface="Be Vietnam Ultra-Bold"/>
              </a:rPr>
              <a:t>MỤC TIÊU</a:t>
            </a:r>
          </a:p>
        </p:txBody>
      </p:sp>
      <p:sp>
        <p:nvSpPr>
          <p:cNvPr name="TextBox 7" id="7"/>
          <p:cNvSpPr txBox="true"/>
          <p:nvPr/>
        </p:nvSpPr>
        <p:spPr>
          <a:xfrm rot="0">
            <a:off x="1219200" y="5111512"/>
            <a:ext cx="7570711" cy="2026559"/>
          </a:xfrm>
          <a:prstGeom prst="rect">
            <a:avLst/>
          </a:prstGeom>
        </p:spPr>
        <p:txBody>
          <a:bodyPr anchor="t" rtlCol="false" tIns="0" lIns="0" bIns="0" rIns="0">
            <a:spAutoFit/>
          </a:bodyPr>
          <a:lstStyle/>
          <a:p>
            <a:pPr algn="l" marL="431799" indent="-215899" lvl="1">
              <a:lnSpc>
                <a:spcPts val="3239"/>
              </a:lnSpc>
              <a:buFont typeface="Arial"/>
              <a:buChar char="•"/>
            </a:pPr>
            <a:r>
              <a:rPr lang="en-US" sz="1999">
                <a:solidFill>
                  <a:srgbClr val="FFFFFF"/>
                </a:solidFill>
                <a:latin typeface="Quicksand Medium"/>
              </a:rPr>
              <a:t>Xây dựng trang web với 2 phần: Bán hàng và Quản trị.</a:t>
            </a:r>
          </a:p>
          <a:p>
            <a:pPr algn="l" marL="431799" indent="-215899" lvl="1">
              <a:lnSpc>
                <a:spcPts val="3239"/>
              </a:lnSpc>
              <a:buFont typeface="Arial"/>
              <a:buChar char="•"/>
            </a:pPr>
            <a:r>
              <a:rPr lang="en-US" sz="1999">
                <a:solidFill>
                  <a:srgbClr val="FFFFFF"/>
                </a:solidFill>
                <a:latin typeface="Quicksand Medium"/>
              </a:rPr>
              <a:t>Tiếp cận đến các khách hàng tiềm năng trên mọi miền tổ quốc, thậm chí là khách hàng quốc tế. </a:t>
            </a:r>
          </a:p>
          <a:p>
            <a:pPr algn="l" marL="431799" indent="-215899" lvl="1">
              <a:lnSpc>
                <a:spcPts val="3239"/>
              </a:lnSpc>
              <a:buFont typeface="Arial"/>
              <a:buChar char="•"/>
            </a:pPr>
            <a:r>
              <a:rPr lang="en-US" sz="1999">
                <a:solidFill>
                  <a:srgbClr val="FFFFFF"/>
                </a:solidFill>
                <a:latin typeface="Quicksand Medium"/>
              </a:rPr>
              <a:t>Giảm thời gian mua bán của khách hàng.</a:t>
            </a:r>
          </a:p>
          <a:p>
            <a:pPr algn="l" marL="431799" indent="-215899" lvl="1">
              <a:lnSpc>
                <a:spcPts val="3239"/>
              </a:lnSpc>
              <a:buFont typeface="Arial"/>
              <a:buChar char="•"/>
            </a:pPr>
            <a:r>
              <a:rPr lang="en-US" sz="1999">
                <a:solidFill>
                  <a:srgbClr val="FFFFFF"/>
                </a:solidFill>
                <a:latin typeface="Quicksand Medium"/>
              </a:rPr>
              <a:t>Xây dựng và quảng bá thương hiệu cho hãng.</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153131" y="4527805"/>
            <a:ext cx="3823681" cy="4124847"/>
            <a:chOff x="0" y="0"/>
            <a:chExt cx="966960" cy="1043121"/>
          </a:xfrm>
        </p:grpSpPr>
        <p:sp>
          <p:nvSpPr>
            <p:cNvPr name="Freeform 3" id="3"/>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5383FF"/>
            </a:solidFill>
          </p:spPr>
        </p:sp>
        <p:sp>
          <p:nvSpPr>
            <p:cNvPr name="TextBox 4" id="4"/>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sp>
        <p:nvSpPr>
          <p:cNvPr name="TextBox 5" id="5"/>
          <p:cNvSpPr txBox="true"/>
          <p:nvPr/>
        </p:nvSpPr>
        <p:spPr>
          <a:xfrm rot="0">
            <a:off x="2474521" y="2796452"/>
            <a:ext cx="13338959" cy="1060396"/>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CÔNG NGHỆ SỬ DỤNG</a:t>
            </a:r>
          </a:p>
        </p:txBody>
      </p:sp>
      <p:sp>
        <p:nvSpPr>
          <p:cNvPr name="TextBox 6" id="6"/>
          <p:cNvSpPr txBox="true"/>
          <p:nvPr/>
        </p:nvSpPr>
        <p:spPr>
          <a:xfrm rot="0">
            <a:off x="1920748" y="5113681"/>
            <a:ext cx="2288447" cy="720237"/>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React</a:t>
            </a:r>
          </a:p>
        </p:txBody>
      </p:sp>
      <p:sp>
        <p:nvSpPr>
          <p:cNvPr name="TextBox 7" id="7"/>
          <p:cNvSpPr txBox="true"/>
          <p:nvPr/>
        </p:nvSpPr>
        <p:spPr>
          <a:xfrm rot="0">
            <a:off x="1777417" y="5995084"/>
            <a:ext cx="2712792" cy="1215581"/>
          </a:xfrm>
          <a:prstGeom prst="rect">
            <a:avLst/>
          </a:prstGeom>
        </p:spPr>
        <p:txBody>
          <a:bodyPr anchor="t" rtlCol="false" tIns="0" lIns="0" bIns="0" rIns="0">
            <a:spAutoFit/>
          </a:bodyPr>
          <a:lstStyle/>
          <a:p>
            <a:pPr algn="ctr">
              <a:lnSpc>
                <a:spcPts val="2437"/>
              </a:lnSpc>
            </a:pPr>
            <a:r>
              <a:rPr lang="en-US" sz="1562">
                <a:solidFill>
                  <a:srgbClr val="FFFFFF"/>
                </a:solidFill>
                <a:latin typeface="Montserrat"/>
              </a:rPr>
              <a:t>Website sử dụng React</a:t>
            </a:r>
          </a:p>
          <a:p>
            <a:pPr algn="ctr">
              <a:lnSpc>
                <a:spcPts val="2437"/>
              </a:lnSpc>
            </a:pPr>
            <a:r>
              <a:rPr lang="en-US" sz="1562">
                <a:solidFill>
                  <a:srgbClr val="FFFFFF"/>
                </a:solidFill>
                <a:latin typeface="Montserrat"/>
              </a:rPr>
              <a:t>(một thư viện do Facebook phát triển) để xây dựng giao diện người dùng</a:t>
            </a:r>
          </a:p>
        </p:txBody>
      </p:sp>
      <p:grpSp>
        <p:nvGrpSpPr>
          <p:cNvPr name="Group 8" id="8"/>
          <p:cNvGrpSpPr/>
          <p:nvPr/>
        </p:nvGrpSpPr>
        <p:grpSpPr>
          <a:xfrm rot="0">
            <a:off x="5223634" y="4527805"/>
            <a:ext cx="3823681" cy="4124847"/>
            <a:chOff x="0" y="0"/>
            <a:chExt cx="966960" cy="1043121"/>
          </a:xfrm>
        </p:grpSpPr>
        <p:sp>
          <p:nvSpPr>
            <p:cNvPr name="Freeform 9" id="9"/>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3139A8"/>
            </a:solidFill>
          </p:spPr>
        </p:sp>
        <p:sp>
          <p:nvSpPr>
            <p:cNvPr name="TextBox 10" id="10"/>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sp>
        <p:nvSpPr>
          <p:cNvPr name="TextBox 11" id="11"/>
          <p:cNvSpPr txBox="true"/>
          <p:nvPr/>
        </p:nvSpPr>
        <p:spPr>
          <a:xfrm rot="0">
            <a:off x="5934102" y="5113681"/>
            <a:ext cx="2431778" cy="720237"/>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NodeJs</a:t>
            </a:r>
          </a:p>
        </p:txBody>
      </p:sp>
      <p:sp>
        <p:nvSpPr>
          <p:cNvPr name="TextBox 12" id="12"/>
          <p:cNvSpPr txBox="true"/>
          <p:nvPr/>
        </p:nvSpPr>
        <p:spPr>
          <a:xfrm rot="0">
            <a:off x="5738882" y="5995084"/>
            <a:ext cx="2793186" cy="1523045"/>
          </a:xfrm>
          <a:prstGeom prst="rect">
            <a:avLst/>
          </a:prstGeom>
        </p:spPr>
        <p:txBody>
          <a:bodyPr anchor="t" rtlCol="false" tIns="0" lIns="0" bIns="0" rIns="0">
            <a:spAutoFit/>
          </a:bodyPr>
          <a:lstStyle/>
          <a:p>
            <a:pPr algn="ctr">
              <a:lnSpc>
                <a:spcPts val="2437"/>
              </a:lnSpc>
            </a:pPr>
            <a:r>
              <a:rPr lang="en-US" sz="1562">
                <a:solidFill>
                  <a:srgbClr val="FFFFFF"/>
                </a:solidFill>
                <a:latin typeface="Montserrat"/>
              </a:rPr>
              <a:t>Để khởi tạo backend, website sử dụng NodeJs</a:t>
            </a:r>
          </a:p>
          <a:p>
            <a:pPr algn="ctr">
              <a:lnSpc>
                <a:spcPts val="2437"/>
              </a:lnSpc>
            </a:pPr>
            <a:r>
              <a:rPr lang="en-US" sz="1562">
                <a:solidFill>
                  <a:srgbClr val="FFFFFF"/>
                </a:solidFill>
                <a:latin typeface="Montserrat"/>
              </a:rPr>
              <a:t>(một runtime environment JavaScript đa nền tảng và nguồn mở)</a:t>
            </a:r>
          </a:p>
        </p:txBody>
      </p:sp>
      <p:grpSp>
        <p:nvGrpSpPr>
          <p:cNvPr name="Group 13" id="13"/>
          <p:cNvGrpSpPr/>
          <p:nvPr/>
        </p:nvGrpSpPr>
        <p:grpSpPr>
          <a:xfrm rot="0">
            <a:off x="9268431" y="4527805"/>
            <a:ext cx="3823681" cy="4124847"/>
            <a:chOff x="0" y="0"/>
            <a:chExt cx="966960" cy="1043121"/>
          </a:xfrm>
        </p:grpSpPr>
        <p:sp>
          <p:nvSpPr>
            <p:cNvPr name="Freeform 14" id="14"/>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5383FF"/>
            </a:solidFill>
          </p:spPr>
        </p:sp>
        <p:sp>
          <p:nvSpPr>
            <p:cNvPr name="TextBox 15" id="15"/>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sp>
        <p:nvSpPr>
          <p:cNvPr name="TextBox 16" id="16"/>
          <p:cNvSpPr txBox="true"/>
          <p:nvPr/>
        </p:nvSpPr>
        <p:spPr>
          <a:xfrm rot="0">
            <a:off x="9619280" y="5113681"/>
            <a:ext cx="3121983" cy="720237"/>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MongoDB</a:t>
            </a:r>
          </a:p>
        </p:txBody>
      </p:sp>
      <p:sp>
        <p:nvSpPr>
          <p:cNvPr name="TextBox 17" id="17"/>
          <p:cNvSpPr txBox="true"/>
          <p:nvPr/>
        </p:nvSpPr>
        <p:spPr>
          <a:xfrm rot="0">
            <a:off x="9892717" y="5995084"/>
            <a:ext cx="2575110" cy="1523045"/>
          </a:xfrm>
          <a:prstGeom prst="rect">
            <a:avLst/>
          </a:prstGeom>
        </p:spPr>
        <p:txBody>
          <a:bodyPr anchor="t" rtlCol="false" tIns="0" lIns="0" bIns="0" rIns="0">
            <a:spAutoFit/>
          </a:bodyPr>
          <a:lstStyle/>
          <a:p>
            <a:pPr algn="ctr">
              <a:lnSpc>
                <a:spcPts val="2437"/>
              </a:lnSpc>
            </a:pPr>
            <a:r>
              <a:rPr lang="en-US" sz="1562">
                <a:solidFill>
                  <a:srgbClr val="FFFFFF"/>
                </a:solidFill>
                <a:latin typeface="Montserrat"/>
              </a:rPr>
              <a:t>Để có thể hỗ trợ thời gian thực và tốc độ truy vấn cao, website đã dùng MongoDB làm nơi lưu trữ cơ sở dữ liệu</a:t>
            </a:r>
          </a:p>
        </p:txBody>
      </p:sp>
      <p:grpSp>
        <p:nvGrpSpPr>
          <p:cNvPr name="Group 18" id="18"/>
          <p:cNvGrpSpPr/>
          <p:nvPr/>
        </p:nvGrpSpPr>
        <p:grpSpPr>
          <a:xfrm rot="0">
            <a:off x="13311188" y="4527805"/>
            <a:ext cx="3823681" cy="4124847"/>
            <a:chOff x="0" y="0"/>
            <a:chExt cx="966960" cy="1043121"/>
          </a:xfrm>
        </p:grpSpPr>
        <p:sp>
          <p:nvSpPr>
            <p:cNvPr name="Freeform 19" id="19"/>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3139A8"/>
            </a:solidFill>
          </p:spPr>
        </p:sp>
        <p:sp>
          <p:nvSpPr>
            <p:cNvPr name="TextBox 20" id="20"/>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sp>
        <p:nvSpPr>
          <p:cNvPr name="TextBox 21" id="21"/>
          <p:cNvSpPr txBox="true"/>
          <p:nvPr/>
        </p:nvSpPr>
        <p:spPr>
          <a:xfrm rot="0">
            <a:off x="14078805" y="5113681"/>
            <a:ext cx="2288447" cy="720237"/>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Khác</a:t>
            </a:r>
          </a:p>
        </p:txBody>
      </p:sp>
      <p:sp>
        <p:nvSpPr>
          <p:cNvPr name="TextBox 22" id="22"/>
          <p:cNvSpPr txBox="true"/>
          <p:nvPr/>
        </p:nvSpPr>
        <p:spPr>
          <a:xfrm rot="0">
            <a:off x="13935473" y="5995084"/>
            <a:ext cx="2575110" cy="1215581"/>
          </a:xfrm>
          <a:prstGeom prst="rect">
            <a:avLst/>
          </a:prstGeom>
        </p:spPr>
        <p:txBody>
          <a:bodyPr anchor="t" rtlCol="false" tIns="0" lIns="0" bIns="0" rIns="0">
            <a:spAutoFit/>
          </a:bodyPr>
          <a:lstStyle/>
          <a:p>
            <a:pPr algn="ctr">
              <a:lnSpc>
                <a:spcPts val="2437"/>
              </a:lnSpc>
            </a:pPr>
            <a:r>
              <a:rPr lang="en-US" sz="1562">
                <a:solidFill>
                  <a:srgbClr val="FFFFFF"/>
                </a:solidFill>
                <a:latin typeface="Montserrat Medium"/>
              </a:rPr>
              <a:t>Elasticsearch được sử dụng cho chức năng tìm kiếm của website với sự tối ưu trong truy vấn.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310249" y="3490346"/>
            <a:ext cx="1653154" cy="165315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grpSp>
        <p:nvGrpSpPr>
          <p:cNvPr name="Group 4" id="4"/>
          <p:cNvGrpSpPr/>
          <p:nvPr/>
        </p:nvGrpSpPr>
        <p:grpSpPr>
          <a:xfrm rot="0">
            <a:off x="4848550" y="3490346"/>
            <a:ext cx="1653154" cy="165315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grpSp>
        <p:nvGrpSpPr>
          <p:cNvPr name="Group 6" id="6"/>
          <p:cNvGrpSpPr/>
          <p:nvPr/>
        </p:nvGrpSpPr>
        <p:grpSpPr>
          <a:xfrm rot="0">
            <a:off x="8671905" y="3490346"/>
            <a:ext cx="1653154" cy="165315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8" id="8"/>
          <p:cNvGrpSpPr/>
          <p:nvPr/>
        </p:nvGrpSpPr>
        <p:grpSpPr>
          <a:xfrm rot="0">
            <a:off x="12211009" y="3490346"/>
            <a:ext cx="1653154" cy="165315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0713" t="0" r="-20713" b="0"/>
              </a:stretch>
            </a:blipFill>
          </p:spPr>
        </p:sp>
      </p:grpSp>
      <p:grpSp>
        <p:nvGrpSpPr>
          <p:cNvPr name="Group 10" id="10"/>
          <p:cNvGrpSpPr/>
          <p:nvPr/>
        </p:nvGrpSpPr>
        <p:grpSpPr>
          <a:xfrm rot="0">
            <a:off x="15606146" y="3490346"/>
            <a:ext cx="1653154" cy="165315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p:spPr>
        </p:sp>
      </p:grpSp>
      <p:sp>
        <p:nvSpPr>
          <p:cNvPr name="TextBox 12" id="12"/>
          <p:cNvSpPr txBox="true"/>
          <p:nvPr/>
        </p:nvSpPr>
        <p:spPr>
          <a:xfrm rot="0">
            <a:off x="4848550" y="1076325"/>
            <a:ext cx="8590900" cy="562770"/>
          </a:xfrm>
          <a:prstGeom prst="rect">
            <a:avLst/>
          </a:prstGeom>
        </p:spPr>
        <p:txBody>
          <a:bodyPr anchor="t" rtlCol="false" tIns="0" lIns="0" bIns="0" rIns="0">
            <a:spAutoFit/>
          </a:bodyPr>
          <a:lstStyle/>
          <a:p>
            <a:pPr algn="ctr">
              <a:lnSpc>
                <a:spcPts val="4127"/>
              </a:lnSpc>
              <a:spcBef>
                <a:spcPct val="0"/>
              </a:spcBef>
            </a:pPr>
            <a:r>
              <a:rPr lang="en-US" sz="4007">
                <a:solidFill>
                  <a:srgbClr val="000000"/>
                </a:solidFill>
                <a:latin typeface="Arimo Bold"/>
              </a:rPr>
              <a:t>Các nhóm người dùng trên website</a:t>
            </a:r>
          </a:p>
        </p:txBody>
      </p:sp>
      <p:sp>
        <p:nvSpPr>
          <p:cNvPr name="TextBox 13" id="13"/>
          <p:cNvSpPr txBox="true"/>
          <p:nvPr/>
        </p:nvSpPr>
        <p:spPr>
          <a:xfrm rot="0">
            <a:off x="969247" y="5915025"/>
            <a:ext cx="2335158" cy="407616"/>
          </a:xfrm>
          <a:prstGeom prst="rect">
            <a:avLst/>
          </a:prstGeom>
        </p:spPr>
        <p:txBody>
          <a:bodyPr anchor="t" rtlCol="false" tIns="0" lIns="0" bIns="0" rIns="0">
            <a:spAutoFit/>
          </a:bodyPr>
          <a:lstStyle/>
          <a:p>
            <a:pPr algn="ctr">
              <a:lnSpc>
                <a:spcPts val="3090"/>
              </a:lnSpc>
              <a:spcBef>
                <a:spcPct val="0"/>
              </a:spcBef>
            </a:pPr>
            <a:r>
              <a:rPr lang="en-US" sz="3000">
                <a:solidFill>
                  <a:srgbClr val="000000"/>
                </a:solidFill>
                <a:latin typeface="Be Vietnam Ultra-Bold"/>
              </a:rPr>
              <a:t>Quản trị viên</a:t>
            </a:r>
          </a:p>
        </p:txBody>
      </p:sp>
      <p:sp>
        <p:nvSpPr>
          <p:cNvPr name="TextBox 14" id="14"/>
          <p:cNvSpPr txBox="true"/>
          <p:nvPr/>
        </p:nvSpPr>
        <p:spPr>
          <a:xfrm rot="0">
            <a:off x="4428489" y="5915025"/>
            <a:ext cx="2493277" cy="407616"/>
          </a:xfrm>
          <a:prstGeom prst="rect">
            <a:avLst/>
          </a:prstGeom>
        </p:spPr>
        <p:txBody>
          <a:bodyPr anchor="t" rtlCol="false" tIns="0" lIns="0" bIns="0" rIns="0">
            <a:spAutoFit/>
          </a:bodyPr>
          <a:lstStyle/>
          <a:p>
            <a:pPr algn="ctr">
              <a:lnSpc>
                <a:spcPts val="3090"/>
              </a:lnSpc>
              <a:spcBef>
                <a:spcPct val="0"/>
              </a:spcBef>
            </a:pPr>
            <a:r>
              <a:rPr lang="en-US" sz="3000">
                <a:solidFill>
                  <a:srgbClr val="000000"/>
                </a:solidFill>
                <a:latin typeface="Be Vietnam Ultra-Bold"/>
              </a:rPr>
              <a:t>Chủ cửa hàng</a:t>
            </a:r>
          </a:p>
        </p:txBody>
      </p:sp>
      <p:sp>
        <p:nvSpPr>
          <p:cNvPr name="TextBox 15" id="15"/>
          <p:cNvSpPr txBox="true"/>
          <p:nvPr/>
        </p:nvSpPr>
        <p:spPr>
          <a:xfrm rot="0">
            <a:off x="8590720" y="5915025"/>
            <a:ext cx="1815523" cy="407616"/>
          </a:xfrm>
          <a:prstGeom prst="rect">
            <a:avLst/>
          </a:prstGeom>
        </p:spPr>
        <p:txBody>
          <a:bodyPr anchor="t" rtlCol="false" tIns="0" lIns="0" bIns="0" rIns="0">
            <a:spAutoFit/>
          </a:bodyPr>
          <a:lstStyle/>
          <a:p>
            <a:pPr algn="ctr">
              <a:lnSpc>
                <a:spcPts val="3090"/>
              </a:lnSpc>
              <a:spcBef>
                <a:spcPct val="0"/>
              </a:spcBef>
            </a:pPr>
            <a:r>
              <a:rPr lang="en-US" sz="3000">
                <a:solidFill>
                  <a:srgbClr val="000000"/>
                </a:solidFill>
                <a:latin typeface="Be Vietnam Ultra-Bold"/>
              </a:rPr>
              <a:t>Nhân viên</a:t>
            </a:r>
          </a:p>
        </p:txBody>
      </p:sp>
      <p:sp>
        <p:nvSpPr>
          <p:cNvPr name="TextBox 16" id="16"/>
          <p:cNvSpPr txBox="true"/>
          <p:nvPr/>
        </p:nvSpPr>
        <p:spPr>
          <a:xfrm rot="0">
            <a:off x="11951321" y="5915025"/>
            <a:ext cx="2172530" cy="798087"/>
          </a:xfrm>
          <a:prstGeom prst="rect">
            <a:avLst/>
          </a:prstGeom>
        </p:spPr>
        <p:txBody>
          <a:bodyPr anchor="t" rtlCol="false" tIns="0" lIns="0" bIns="0" rIns="0">
            <a:spAutoFit/>
          </a:bodyPr>
          <a:lstStyle/>
          <a:p>
            <a:pPr algn="ctr">
              <a:lnSpc>
                <a:spcPts val="3090"/>
              </a:lnSpc>
            </a:pPr>
            <a:r>
              <a:rPr lang="en-US" sz="3000">
                <a:solidFill>
                  <a:srgbClr val="000000"/>
                </a:solidFill>
                <a:latin typeface="Be Vietnam Ultra-Bold"/>
              </a:rPr>
              <a:t>Khách hàng</a:t>
            </a:r>
          </a:p>
          <a:p>
            <a:pPr algn="ctr">
              <a:lnSpc>
                <a:spcPts val="3090"/>
              </a:lnSpc>
              <a:spcBef>
                <a:spcPct val="0"/>
              </a:spcBef>
            </a:pPr>
            <a:r>
              <a:rPr lang="en-US" sz="3000">
                <a:solidFill>
                  <a:srgbClr val="000000"/>
                </a:solidFill>
                <a:latin typeface="Be Vietnam Ultra-Bold"/>
              </a:rPr>
              <a:t>hệ thống</a:t>
            </a:r>
          </a:p>
        </p:txBody>
      </p:sp>
      <p:sp>
        <p:nvSpPr>
          <p:cNvPr name="TextBox 17" id="17"/>
          <p:cNvSpPr txBox="true"/>
          <p:nvPr/>
        </p:nvSpPr>
        <p:spPr>
          <a:xfrm rot="0">
            <a:off x="15346458" y="5947410"/>
            <a:ext cx="2172530" cy="798087"/>
          </a:xfrm>
          <a:prstGeom prst="rect">
            <a:avLst/>
          </a:prstGeom>
        </p:spPr>
        <p:txBody>
          <a:bodyPr anchor="t" rtlCol="false" tIns="0" lIns="0" bIns="0" rIns="0">
            <a:spAutoFit/>
          </a:bodyPr>
          <a:lstStyle/>
          <a:p>
            <a:pPr algn="ctr">
              <a:lnSpc>
                <a:spcPts val="3090"/>
              </a:lnSpc>
            </a:pPr>
            <a:r>
              <a:rPr lang="en-US" sz="3000">
                <a:solidFill>
                  <a:srgbClr val="000000"/>
                </a:solidFill>
                <a:latin typeface="Be Vietnam Ultra-Bold"/>
              </a:rPr>
              <a:t>Khách hàng</a:t>
            </a:r>
          </a:p>
          <a:p>
            <a:pPr algn="ctr">
              <a:lnSpc>
                <a:spcPts val="3090"/>
              </a:lnSpc>
              <a:spcBef>
                <a:spcPct val="0"/>
              </a:spcBef>
            </a:pPr>
            <a:r>
              <a:rPr lang="en-US" sz="3000">
                <a:solidFill>
                  <a:srgbClr val="000000"/>
                </a:solidFill>
                <a:latin typeface="Be Vietnam Ultra-Bold"/>
              </a:rPr>
              <a:t>vãng lai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descr="Calm Textured Source Evaluation"/>
          <p:cNvSpPr/>
          <p:nvPr/>
        </p:nvSpPr>
        <p:spPr>
          <a:xfrm flipH="false" flipV="false" rot="0">
            <a:off x="10929498" y="2057400"/>
            <a:ext cx="6573163" cy="6172200"/>
          </a:xfrm>
          <a:custGeom>
            <a:avLst/>
            <a:gdLst/>
            <a:ahLst/>
            <a:cxnLst/>
            <a:rect r="r" b="b" t="t" l="l"/>
            <a:pathLst>
              <a:path h="6172200" w="6573163">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31523" y="4306760"/>
            <a:ext cx="2161808" cy="481312"/>
          </a:xfrm>
          <a:prstGeom prst="rect">
            <a:avLst/>
          </a:prstGeom>
        </p:spPr>
        <p:txBody>
          <a:bodyPr anchor="t" rtlCol="false" tIns="0" lIns="0" bIns="0" rIns="0">
            <a:spAutoFit/>
          </a:bodyPr>
          <a:lstStyle/>
          <a:p>
            <a:pPr algn="l" marL="0" indent="0" lvl="0">
              <a:lnSpc>
                <a:spcPts val="3919"/>
              </a:lnSpc>
              <a:spcBef>
                <a:spcPct val="0"/>
              </a:spcBef>
            </a:pPr>
            <a:r>
              <a:rPr lang="en-US" sz="2799" spc="-117">
                <a:solidFill>
                  <a:srgbClr val="3139A8"/>
                </a:solidFill>
                <a:latin typeface="Be Vietnam Bold"/>
              </a:rPr>
              <a:t>KHÁCH HÀNG</a:t>
            </a:r>
          </a:p>
        </p:txBody>
      </p:sp>
      <p:sp>
        <p:nvSpPr>
          <p:cNvPr name="TextBox 4" id="4"/>
          <p:cNvSpPr txBox="true"/>
          <p:nvPr/>
        </p:nvSpPr>
        <p:spPr>
          <a:xfrm rot="0">
            <a:off x="1121973" y="5635797"/>
            <a:ext cx="3579022" cy="1480041"/>
          </a:xfrm>
          <a:prstGeom prst="rect">
            <a:avLst/>
          </a:prstGeom>
        </p:spPr>
        <p:txBody>
          <a:bodyPr anchor="t" rtlCol="false" tIns="0" lIns="0" bIns="0" rIns="0">
            <a:spAutoFit/>
          </a:bodyPr>
          <a:lstStyle/>
          <a:p>
            <a:pPr algn="l" marL="453390" indent="-226695" lvl="1">
              <a:lnSpc>
                <a:spcPts val="2940"/>
              </a:lnSpc>
              <a:buFont typeface="Arial"/>
              <a:buChar char="•"/>
            </a:pPr>
            <a:r>
              <a:rPr lang="en-US" sz="2100" u="none">
                <a:solidFill>
                  <a:srgbClr val="3139A8"/>
                </a:solidFill>
                <a:latin typeface="Quicksand"/>
              </a:rPr>
              <a:t>Mua hàng</a:t>
            </a:r>
          </a:p>
          <a:p>
            <a:pPr algn="l" marL="453390" indent="-226695" lvl="1">
              <a:lnSpc>
                <a:spcPts val="2940"/>
              </a:lnSpc>
              <a:buFont typeface="Arial"/>
              <a:buChar char="•"/>
            </a:pPr>
            <a:r>
              <a:rPr lang="en-US" sz="2100" u="none">
                <a:solidFill>
                  <a:srgbClr val="3139A8"/>
                </a:solidFill>
                <a:latin typeface="Quicksand"/>
              </a:rPr>
              <a:t>Quản lý đơn hàng</a:t>
            </a:r>
          </a:p>
          <a:p>
            <a:pPr algn="l" marL="453390" indent="-226695" lvl="1">
              <a:lnSpc>
                <a:spcPts val="2940"/>
              </a:lnSpc>
              <a:buFont typeface="Arial"/>
              <a:buChar char="•"/>
            </a:pPr>
            <a:r>
              <a:rPr lang="en-US" sz="2100" u="none">
                <a:solidFill>
                  <a:srgbClr val="3139A8"/>
                </a:solidFill>
                <a:latin typeface="Quicksand"/>
              </a:rPr>
              <a:t>Tìm kiếm sản phẩm với full-text search</a:t>
            </a:r>
          </a:p>
        </p:txBody>
      </p:sp>
      <p:sp>
        <p:nvSpPr>
          <p:cNvPr name="TextBox 5" id="5"/>
          <p:cNvSpPr txBox="true"/>
          <p:nvPr/>
        </p:nvSpPr>
        <p:spPr>
          <a:xfrm rot="0">
            <a:off x="5842000" y="5635797"/>
            <a:ext cx="4470671" cy="1851479"/>
          </a:xfrm>
          <a:prstGeom prst="rect">
            <a:avLst/>
          </a:prstGeom>
        </p:spPr>
        <p:txBody>
          <a:bodyPr anchor="t" rtlCol="false" tIns="0" lIns="0" bIns="0" rIns="0">
            <a:spAutoFit/>
          </a:bodyPr>
          <a:lstStyle/>
          <a:p>
            <a:pPr algn="l" marL="453390" indent="-226695" lvl="1">
              <a:lnSpc>
                <a:spcPts val="2940"/>
              </a:lnSpc>
              <a:buFont typeface="Arial"/>
              <a:buChar char="•"/>
            </a:pPr>
            <a:r>
              <a:rPr lang="en-US" sz="2100" u="none">
                <a:solidFill>
                  <a:srgbClr val="3139A8"/>
                </a:solidFill>
                <a:latin typeface="Quicksand"/>
              </a:rPr>
              <a:t>Quản lý sản phẩm</a:t>
            </a:r>
          </a:p>
          <a:p>
            <a:pPr algn="l" marL="453390" indent="-226695" lvl="1">
              <a:lnSpc>
                <a:spcPts val="2940"/>
              </a:lnSpc>
              <a:buFont typeface="Arial"/>
              <a:buChar char="•"/>
            </a:pPr>
            <a:r>
              <a:rPr lang="en-US" sz="2100" u="none">
                <a:solidFill>
                  <a:srgbClr val="3139A8"/>
                </a:solidFill>
                <a:latin typeface="Quicksand"/>
              </a:rPr>
              <a:t>Quản lý danh mục</a:t>
            </a:r>
          </a:p>
          <a:p>
            <a:pPr algn="l" marL="453390" indent="-226695" lvl="1">
              <a:lnSpc>
                <a:spcPts val="2940"/>
              </a:lnSpc>
              <a:buFont typeface="Arial"/>
              <a:buChar char="•"/>
            </a:pPr>
            <a:r>
              <a:rPr lang="en-US" sz="2100" u="none">
                <a:solidFill>
                  <a:srgbClr val="3139A8"/>
                </a:solidFill>
                <a:latin typeface="Quicksand"/>
              </a:rPr>
              <a:t>Thống kê báo cáo</a:t>
            </a:r>
          </a:p>
          <a:p>
            <a:pPr algn="l" marL="453390" indent="-226695" lvl="1">
              <a:lnSpc>
                <a:spcPts val="2940"/>
              </a:lnSpc>
              <a:buFont typeface="Arial"/>
              <a:buChar char="•"/>
            </a:pPr>
            <a:r>
              <a:rPr lang="en-US" sz="2100" u="none">
                <a:solidFill>
                  <a:srgbClr val="3139A8"/>
                </a:solidFill>
                <a:latin typeface="Quicksand"/>
              </a:rPr>
              <a:t>Quản lý đơn hàng</a:t>
            </a:r>
          </a:p>
          <a:p>
            <a:pPr algn="l" marL="453390" indent="-226695" lvl="1">
              <a:lnSpc>
                <a:spcPts val="2940"/>
              </a:lnSpc>
              <a:buFont typeface="Arial"/>
              <a:buChar char="•"/>
            </a:pPr>
            <a:r>
              <a:rPr lang="en-US" sz="2100" u="none">
                <a:solidFill>
                  <a:srgbClr val="3139A8"/>
                </a:solidFill>
                <a:latin typeface="Quicksand"/>
              </a:rPr>
              <a:t>Quản lý người dùng</a:t>
            </a:r>
          </a:p>
        </p:txBody>
      </p:sp>
      <p:sp>
        <p:nvSpPr>
          <p:cNvPr name="TextBox 6" id="6"/>
          <p:cNvSpPr txBox="true"/>
          <p:nvPr/>
        </p:nvSpPr>
        <p:spPr>
          <a:xfrm rot="0">
            <a:off x="1331523" y="2119544"/>
            <a:ext cx="9425377" cy="981057"/>
          </a:xfrm>
          <a:prstGeom prst="rect">
            <a:avLst/>
          </a:prstGeom>
        </p:spPr>
        <p:txBody>
          <a:bodyPr anchor="t" rtlCol="false" tIns="0" lIns="0" bIns="0" rIns="0">
            <a:spAutoFit/>
          </a:bodyPr>
          <a:lstStyle/>
          <a:p>
            <a:pPr algn="l" marL="0" indent="0" lvl="0">
              <a:lnSpc>
                <a:spcPts val="7275"/>
              </a:lnSpc>
              <a:spcBef>
                <a:spcPct val="0"/>
              </a:spcBef>
            </a:pPr>
            <a:r>
              <a:rPr lang="en-US" sz="7500" spc="-315" u="none">
                <a:solidFill>
                  <a:srgbClr val="3139A8"/>
                </a:solidFill>
                <a:latin typeface="Be Vietnam Bold"/>
              </a:rPr>
              <a:t>CHỨC NĂNG CHÍNH</a:t>
            </a:r>
          </a:p>
        </p:txBody>
      </p:sp>
      <p:sp>
        <p:nvSpPr>
          <p:cNvPr name="TextBox 7" id="7"/>
          <p:cNvSpPr txBox="true"/>
          <p:nvPr/>
        </p:nvSpPr>
        <p:spPr>
          <a:xfrm rot="0">
            <a:off x="5994400" y="4306760"/>
            <a:ext cx="2436879" cy="481312"/>
          </a:xfrm>
          <a:prstGeom prst="rect">
            <a:avLst/>
          </a:prstGeom>
        </p:spPr>
        <p:txBody>
          <a:bodyPr anchor="t" rtlCol="false" tIns="0" lIns="0" bIns="0" rIns="0">
            <a:spAutoFit/>
          </a:bodyPr>
          <a:lstStyle/>
          <a:p>
            <a:pPr algn="l" marL="0" indent="0" lvl="0">
              <a:lnSpc>
                <a:spcPts val="3919"/>
              </a:lnSpc>
              <a:spcBef>
                <a:spcPct val="0"/>
              </a:spcBef>
            </a:pPr>
            <a:r>
              <a:rPr lang="en-US" sz="2799" spc="-117">
                <a:solidFill>
                  <a:srgbClr val="3139A8"/>
                </a:solidFill>
                <a:latin typeface="Be Vietnam Bold"/>
              </a:rPr>
              <a:t>QUẢN TRỊ VIÊN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10100733" y="-633455"/>
            <a:ext cx="9434011" cy="11553911"/>
            <a:chOff x="0" y="0"/>
            <a:chExt cx="2385741" cy="2921836"/>
          </a:xfrm>
        </p:grpSpPr>
        <p:sp>
          <p:nvSpPr>
            <p:cNvPr name="Freeform 3" id="3"/>
            <p:cNvSpPr/>
            <p:nvPr/>
          </p:nvSpPr>
          <p:spPr>
            <a:xfrm flipH="false" flipV="false" rot="0">
              <a:off x="0" y="0"/>
              <a:ext cx="2385741" cy="2921836"/>
            </a:xfrm>
            <a:custGeom>
              <a:avLst/>
              <a:gdLst/>
              <a:ahLst/>
              <a:cxnLst/>
              <a:rect r="r" b="b" t="t" l="l"/>
              <a:pathLst>
                <a:path h="2921836" w="2385741">
                  <a:moveTo>
                    <a:pt x="0" y="0"/>
                  </a:moveTo>
                  <a:lnTo>
                    <a:pt x="2385741" y="0"/>
                  </a:lnTo>
                  <a:lnTo>
                    <a:pt x="2385741" y="2921836"/>
                  </a:lnTo>
                  <a:lnTo>
                    <a:pt x="0" y="2921836"/>
                  </a:lnTo>
                  <a:close/>
                </a:path>
              </a:pathLst>
            </a:custGeom>
            <a:solidFill>
              <a:srgbClr val="F1EBE5"/>
            </a:solidFill>
          </p:spPr>
        </p:sp>
        <p:sp>
          <p:nvSpPr>
            <p:cNvPr name="TextBox 4" id="4"/>
            <p:cNvSpPr txBox="true"/>
            <p:nvPr/>
          </p:nvSpPr>
          <p:spPr>
            <a:xfrm>
              <a:off x="0" y="19050"/>
              <a:ext cx="2385741"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164457" y="1714729"/>
            <a:ext cx="5904343" cy="6857542"/>
          </a:xfrm>
          <a:custGeom>
            <a:avLst/>
            <a:gdLst/>
            <a:ahLst/>
            <a:cxnLst/>
            <a:rect r="r" b="b" t="t" l="l"/>
            <a:pathLst>
              <a:path h="6857542" w="5904343">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9514" y="1954902"/>
            <a:ext cx="6822462" cy="8070885"/>
          </a:xfrm>
          <a:custGeom>
            <a:avLst/>
            <a:gdLst/>
            <a:ahLst/>
            <a:cxnLst/>
            <a:rect r="r" b="b" t="t" l="l"/>
            <a:pathLst>
              <a:path h="8070885" w="6822462">
                <a:moveTo>
                  <a:pt x="0" y="0"/>
                </a:moveTo>
                <a:lnTo>
                  <a:pt x="6822462" y="0"/>
                </a:lnTo>
                <a:lnTo>
                  <a:pt x="6822462" y="8070885"/>
                </a:lnTo>
                <a:lnTo>
                  <a:pt x="0" y="8070885"/>
                </a:lnTo>
                <a:lnTo>
                  <a:pt x="0" y="0"/>
                </a:lnTo>
                <a:close/>
              </a:path>
            </a:pathLst>
          </a:custGeom>
          <a:blipFill>
            <a:blip r:embed="rId4"/>
            <a:stretch>
              <a:fillRect l="0" t="0" r="0" b="0"/>
            </a:stretch>
          </a:blipFill>
        </p:spPr>
      </p:sp>
      <p:sp>
        <p:nvSpPr>
          <p:cNvPr name="TextBox 7" id="7"/>
          <p:cNvSpPr txBox="true"/>
          <p:nvPr/>
        </p:nvSpPr>
        <p:spPr>
          <a:xfrm rot="0">
            <a:off x="504608" y="689893"/>
            <a:ext cx="9272275" cy="1024836"/>
          </a:xfrm>
          <a:prstGeom prst="rect">
            <a:avLst/>
          </a:prstGeom>
        </p:spPr>
        <p:txBody>
          <a:bodyPr anchor="t" rtlCol="false" tIns="0" lIns="0" bIns="0" rIns="0">
            <a:spAutoFit/>
          </a:bodyPr>
          <a:lstStyle/>
          <a:p>
            <a:pPr algn="l" marL="0" indent="0" lvl="0">
              <a:lnSpc>
                <a:spcPts val="7979"/>
              </a:lnSpc>
            </a:pPr>
            <a:r>
              <a:rPr lang="en-US" sz="6999" spc="-293">
                <a:solidFill>
                  <a:srgbClr val="FFFFFF"/>
                </a:solidFill>
                <a:latin typeface="Be Vietnam Ultra-Bold"/>
              </a:rPr>
              <a:t>THIẾT KẾ CƠ SỞ DỮ LIỆU</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10100733" y="-633455"/>
            <a:ext cx="9434011" cy="11553911"/>
            <a:chOff x="0" y="0"/>
            <a:chExt cx="2385741" cy="2921836"/>
          </a:xfrm>
        </p:grpSpPr>
        <p:sp>
          <p:nvSpPr>
            <p:cNvPr name="Freeform 3" id="3"/>
            <p:cNvSpPr/>
            <p:nvPr/>
          </p:nvSpPr>
          <p:spPr>
            <a:xfrm flipH="false" flipV="false" rot="0">
              <a:off x="0" y="0"/>
              <a:ext cx="2385741" cy="2921836"/>
            </a:xfrm>
            <a:custGeom>
              <a:avLst/>
              <a:gdLst/>
              <a:ahLst/>
              <a:cxnLst/>
              <a:rect r="r" b="b" t="t" l="l"/>
              <a:pathLst>
                <a:path h="2921836" w="2385741">
                  <a:moveTo>
                    <a:pt x="0" y="0"/>
                  </a:moveTo>
                  <a:lnTo>
                    <a:pt x="2385741" y="0"/>
                  </a:lnTo>
                  <a:lnTo>
                    <a:pt x="2385741" y="2921836"/>
                  </a:lnTo>
                  <a:lnTo>
                    <a:pt x="0" y="2921836"/>
                  </a:lnTo>
                  <a:close/>
                </a:path>
              </a:pathLst>
            </a:custGeom>
            <a:solidFill>
              <a:srgbClr val="F1EBE5"/>
            </a:solidFill>
          </p:spPr>
        </p:sp>
        <p:sp>
          <p:nvSpPr>
            <p:cNvPr name="TextBox 4" id="4"/>
            <p:cNvSpPr txBox="true"/>
            <p:nvPr/>
          </p:nvSpPr>
          <p:spPr>
            <a:xfrm>
              <a:off x="0" y="19050"/>
              <a:ext cx="2385741"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164457" y="1714729"/>
            <a:ext cx="5904343" cy="6857542"/>
          </a:xfrm>
          <a:custGeom>
            <a:avLst/>
            <a:gdLst/>
            <a:ahLst/>
            <a:cxnLst/>
            <a:rect r="r" b="b" t="t" l="l"/>
            <a:pathLst>
              <a:path h="6857542" w="5904343">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71347" y="1714729"/>
            <a:ext cx="6691146" cy="8572271"/>
            <a:chOff x="0" y="0"/>
            <a:chExt cx="8921528" cy="11429695"/>
          </a:xfrm>
        </p:grpSpPr>
        <p:grpSp>
          <p:nvGrpSpPr>
            <p:cNvPr name="Group 7" id="7"/>
            <p:cNvGrpSpPr/>
            <p:nvPr/>
          </p:nvGrpSpPr>
          <p:grpSpPr>
            <a:xfrm rot="0">
              <a:off x="0" y="0"/>
              <a:ext cx="8921528" cy="11429695"/>
              <a:chOff x="0" y="0"/>
              <a:chExt cx="1762277" cy="2257717"/>
            </a:xfrm>
          </p:grpSpPr>
          <p:sp>
            <p:nvSpPr>
              <p:cNvPr name="Freeform 8" id="8"/>
              <p:cNvSpPr/>
              <p:nvPr/>
            </p:nvSpPr>
            <p:spPr>
              <a:xfrm flipH="false" flipV="false" rot="0">
                <a:off x="0" y="0"/>
                <a:ext cx="1762277" cy="2257717"/>
              </a:xfrm>
              <a:custGeom>
                <a:avLst/>
                <a:gdLst/>
                <a:ahLst/>
                <a:cxnLst/>
                <a:rect r="r" b="b" t="t" l="l"/>
                <a:pathLst>
                  <a:path h="2257717" w="1762277">
                    <a:moveTo>
                      <a:pt x="0" y="0"/>
                    </a:moveTo>
                    <a:lnTo>
                      <a:pt x="1762277" y="0"/>
                    </a:lnTo>
                    <a:lnTo>
                      <a:pt x="1762277" y="2257717"/>
                    </a:lnTo>
                    <a:lnTo>
                      <a:pt x="0" y="2257717"/>
                    </a:lnTo>
                    <a:close/>
                  </a:path>
                </a:pathLst>
              </a:custGeom>
              <a:solidFill>
                <a:srgbClr val="FFFFFF"/>
              </a:solidFill>
            </p:spPr>
          </p:sp>
          <p:sp>
            <p:nvSpPr>
              <p:cNvPr name="TextBox 9" id="9"/>
              <p:cNvSpPr txBox="true"/>
              <p:nvPr/>
            </p:nvSpPr>
            <p:spPr>
              <a:xfrm>
                <a:off x="0" y="19050"/>
                <a:ext cx="1762277" cy="2238667"/>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0" y="0"/>
              <a:ext cx="8921528" cy="11429695"/>
              <a:chOff x="0" y="0"/>
              <a:chExt cx="821383" cy="1052304"/>
            </a:xfrm>
          </p:grpSpPr>
          <p:sp>
            <p:nvSpPr>
              <p:cNvPr name="Freeform 11" id="11"/>
              <p:cNvSpPr/>
              <p:nvPr/>
            </p:nvSpPr>
            <p:spPr>
              <a:xfrm flipH="false" flipV="false" rot="0">
                <a:off x="0" y="0"/>
                <a:ext cx="821383" cy="1052304"/>
              </a:xfrm>
              <a:custGeom>
                <a:avLst/>
                <a:gdLst/>
                <a:ahLst/>
                <a:cxnLst/>
                <a:rect r="r" b="b" t="t" l="l"/>
                <a:pathLst>
                  <a:path h="1052304" w="821383">
                    <a:moveTo>
                      <a:pt x="0" y="0"/>
                    </a:moveTo>
                    <a:lnTo>
                      <a:pt x="821383" y="0"/>
                    </a:lnTo>
                    <a:lnTo>
                      <a:pt x="821383" y="1052304"/>
                    </a:lnTo>
                    <a:lnTo>
                      <a:pt x="0" y="1052304"/>
                    </a:lnTo>
                    <a:close/>
                  </a:path>
                </a:pathLst>
              </a:custGeom>
              <a:blipFill>
                <a:blip r:embed="rId4"/>
                <a:stretch>
                  <a:fillRect l="0" t="-833" r="0" b="-833"/>
                </a:stretch>
              </a:blipFill>
            </p:spPr>
          </p:sp>
        </p:grpSp>
      </p:grpSp>
      <p:sp>
        <p:nvSpPr>
          <p:cNvPr name="TextBox 12" id="12"/>
          <p:cNvSpPr txBox="true"/>
          <p:nvPr/>
        </p:nvSpPr>
        <p:spPr>
          <a:xfrm rot="0">
            <a:off x="371258" y="575583"/>
            <a:ext cx="9272275" cy="1024846"/>
          </a:xfrm>
          <a:prstGeom prst="rect">
            <a:avLst/>
          </a:prstGeom>
        </p:spPr>
        <p:txBody>
          <a:bodyPr anchor="t" rtlCol="false" tIns="0" lIns="0" bIns="0" rIns="0">
            <a:spAutoFit/>
          </a:bodyPr>
          <a:lstStyle/>
          <a:p>
            <a:pPr algn="ctr" marL="0" indent="0" lvl="0">
              <a:lnSpc>
                <a:spcPts val="7979"/>
              </a:lnSpc>
            </a:pPr>
            <a:r>
              <a:rPr lang="en-US" sz="6999" spc="-293">
                <a:solidFill>
                  <a:srgbClr val="FFFFFF"/>
                </a:solidFill>
                <a:latin typeface="Be Vietnam Ultra-Bold"/>
              </a:rPr>
              <a:t>BIỂU ĐỒ USECASE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DAGFgAJ6ORs</dc:identifier>
  <dcterms:modified xsi:type="dcterms:W3CDTF">2011-08-01T06:04:30Z</dcterms:modified>
  <cp:revision>1</cp:revision>
  <dc:title>Blue Modern Security and Technology Presentation</dc:title>
</cp:coreProperties>
</file>